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60" r:id="rId4"/>
    <p:sldId id="261" r:id="rId5"/>
    <p:sldId id="262" r:id="rId6"/>
    <p:sldId id="267" r:id="rId7"/>
    <p:sldId id="269" r:id="rId8"/>
    <p:sldId id="263" r:id="rId9"/>
    <p:sldId id="284" r:id="rId10"/>
    <p:sldId id="275" r:id="rId11"/>
    <p:sldId id="258" r:id="rId12"/>
    <p:sldId id="287" r:id="rId13"/>
    <p:sldId id="274" r:id="rId14"/>
    <p:sldId id="289" r:id="rId15"/>
    <p:sldId id="290" r:id="rId16"/>
    <p:sldId id="286" r:id="rId17"/>
    <p:sldId id="283" r:id="rId18"/>
    <p:sldId id="285" r:id="rId19"/>
    <p:sldId id="291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Состав участников</c:v>
                </c:pt>
              </c:strCache>
            </c:strRef>
          </c:tx>
          <c:spPr>
            <a:ln w="53830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9"/>
            <c:spPr>
              <a:solidFill>
                <a:srgbClr val="002060"/>
              </a:solidFill>
              <a:ln w="25332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8.3971682328159505E-2"/>
                  <c:y val="-0.169468456083941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924404041611254E-2"/>
                  <c:y val="-0.136817804080554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6217114600298"/>
                  <c:y val="-0.1281431948036482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779663464650865"/>
                  <c:y val="-0.12802928513918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96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23</c:v>
                </c:pt>
                <c:pt idx="1">
                  <c:v>26</c:v>
                </c:pt>
                <c:pt idx="2">
                  <c:v>28</c:v>
                </c:pt>
                <c:pt idx="3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048256"/>
        <c:axId val="74050560"/>
      </c:lineChart>
      <c:catAx>
        <c:axId val="7404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6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4050560"/>
        <c:crosses val="autoZero"/>
        <c:auto val="1"/>
        <c:lblAlgn val="ctr"/>
        <c:lblOffset val="100"/>
        <c:noMultiLvlLbl val="0"/>
      </c:catAx>
      <c:valAx>
        <c:axId val="74050560"/>
        <c:scaling>
          <c:orientation val="minMax"/>
          <c:min val="20"/>
        </c:scaling>
        <c:delete val="1"/>
        <c:axPos val="l"/>
        <c:numFmt formatCode="General" sourceLinked="1"/>
        <c:majorTickMark val="out"/>
        <c:minorTickMark val="none"/>
        <c:tickLblPos val="nextTo"/>
        <c:crossAx val="7404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30234311852866"/>
          <c:y val="1.5053370962157666E-2"/>
          <c:w val="0.49268029459443596"/>
          <c:h val="0.964280971806442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flip="none" rotWithShape="1">
              <a:gsLst>
                <a:gs pos="0">
                  <a:srgbClr val="008000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7"/>
          <c:cat>
            <c:strRef>
              <c:f>Лист1!$A$2:$A$5</c:f>
              <c:strCache>
                <c:ptCount val="4"/>
                <c:pt idx="0">
                  <c:v>Биологически активные добавки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0.38607</cdr:x>
      <cdr:y>0.29763</cdr:y>
    </cdr:from>
    <cdr:to>
      <cdr:x>0.59201</cdr:x>
      <cdr:y>0.6976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419872" y="1347062"/>
          <a:ext cx="1824318" cy="1810250"/>
        </a:xfrm>
        <a:prstGeom xmlns:a="http://schemas.openxmlformats.org/drawingml/2006/main" prst="ellipse">
          <a:avLst/>
        </a:prstGeom>
        <a:gradFill xmlns:a="http://schemas.openxmlformats.org/drawingml/2006/main">
          <a:gsLst>
            <a:gs pos="0">
              <a:srgbClr val="008000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</a:gradFill>
        <a:ln xmlns:a="http://schemas.openxmlformats.org/drawingml/2006/main" w="19050">
          <a:solidFill>
            <a:schemeClr val="bg1"/>
          </a:solidFill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36000" tIns="36000" rIns="36000" bIns="36000" anchor="ctr" anchorCtr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НП «АБФК»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0.30133</cdr:x>
      <cdr:y>0.0724</cdr:y>
    </cdr:from>
    <cdr:to>
      <cdr:x>0.38824</cdr:x>
      <cdr:y>0.43297</cdr:y>
    </cdr:to>
    <cdr:sp macro="" textlink="">
      <cdr:nvSpPr>
        <cdr:cNvPr id="3" name="TextBox 2"/>
        <cdr:cNvSpPr txBox="1"/>
      </cdr:nvSpPr>
      <cdr:spPr>
        <a:xfrm xmlns:a="http://schemas.openxmlformats.org/drawingml/2006/main" rot="18797109">
          <a:off x="2238236" y="758728"/>
          <a:ext cx="1631933" cy="769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Биологически </a:t>
          </a:r>
          <a:r>
            <a:rPr lang="ru-RU" sz="1600" b="1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активные </a:t>
          </a:r>
          <a:r>
            <a:rPr lang="ru-RU" sz="1600" b="1" smtClean="0">
              <a:solidFill>
                <a:srgbClr val="003300"/>
              </a:solidFill>
              <a:latin typeface="Arial" pitchFamily="34" charset="0"/>
              <a:cs typeface="Arial" pitchFamily="34" charset="0"/>
            </a:rPr>
            <a:t>добавки</a:t>
          </a:r>
          <a:endParaRPr lang="ru-RU" sz="1600" b="1" dirty="0">
            <a:solidFill>
              <a:srgbClr val="0033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0.20967</cdr:x>
      <cdr:y>0.06314</cdr:y>
    </cdr:from>
    <cdr:to>
      <cdr:x>0.31451</cdr:x>
      <cdr:y>0.15784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10800000" flipH="1" flipV="1">
          <a:off x="1857356" y="285753"/>
          <a:ext cx="928694" cy="42862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33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85C4E-C318-4971-8558-0D94EDEF7FDE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2073-97EE-4D9C-A68A-DF4D85BA9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5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E4FF79-3081-42D1-9885-B7226506BB01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B683B6-8704-4313-B15F-6EB7AE6250A6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15B216-A2DB-49FC-8CE2-09EFD75833E4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BC69E3-1DB6-4781-861C-DDD0656266FB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D81AF7-12A4-43A9-8834-33929275BB72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12F927-EBD0-446A-A5D1-FED8C7080084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A5647F-6873-40A9-B010-9080E5C5CD68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medical bg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4825" y="1965325"/>
            <a:ext cx="8134350" cy="1470025"/>
          </a:xfrm>
        </p:spPr>
        <p:txBody>
          <a:bodyPr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GB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66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1ACFF4-BD3D-4142-8185-9FCEA2CEFE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8C0D0-EBBE-4D55-8623-F40139DD4B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F0C9-B666-4B2C-BE58-2A6201372B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79FF-C147-4147-BE79-C0D10D0230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6A18-6A54-4E0B-A43C-2138B8BC06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950" y="728663"/>
            <a:ext cx="438785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28663"/>
            <a:ext cx="438785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CEC33-A9C7-46B3-B63A-CFB8581760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3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95B8-7756-49E6-991D-577B76B9B6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761D-10EA-483A-AB7F-8A8DA71FDD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7648-0EB3-431F-B881-B6DD01CAEE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1924F-840B-4807-9158-3CD0246273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E134E-0855-473E-9BF8-1A2F1BD461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dical bg cop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5" y="692696"/>
            <a:ext cx="892810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3261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0275" y="6326188"/>
            <a:ext cx="4464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7663" y="6326188"/>
            <a:ext cx="24114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6338D1D1-7543-4E71-89E0-7F499CDD694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44450"/>
            <a:ext cx="633571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pic>
        <p:nvPicPr>
          <p:cNvPr id="9" name="Picture 9" descr="C:\Documents and Settings\user\Рабочий стол\widelec.org\Новая папка (4)\makro_13a_копия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tb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Моя папка\картинки\картинки для презентаций\Логотипы\АлтайБИО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13481"/>
          <a:stretch/>
        </p:blipFill>
        <p:spPr bwMode="auto">
          <a:xfrm>
            <a:off x="8134653" y="-54942"/>
            <a:ext cx="1009348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power-technology.com/contractors/expansion/belma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yvitamin.ru/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23928" y="495300"/>
            <a:ext cx="1257672" cy="127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792" y="1772816"/>
            <a:ext cx="8784978" cy="2880320"/>
          </a:xfrm>
          <a:prstGeom prst="round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  <a:bevelB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ИННОВАЦИОННОГО ТЕРРИТОРИАЛЬНОГО КЛАСТЕРА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«Алтайский биофармацевтический кластер»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АлтайБио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D:\Моя папка\картинки\картинки для презентаций\Логотипы\АлтайБИ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16863" r="18446" b="12886"/>
          <a:stretch/>
        </p:blipFill>
        <p:spPr bwMode="auto">
          <a:xfrm>
            <a:off x="4000500" y="495301"/>
            <a:ext cx="1181100" cy="12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user\Рабочий стол\widelec.org\Новая папка (4)\makro_13a_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617"/>
            <a:ext cx="9144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04230"/>
              </p:ext>
            </p:extLst>
          </p:nvPr>
        </p:nvGraphicFramePr>
        <p:xfrm>
          <a:off x="35496" y="834432"/>
          <a:ext cx="885828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2388939">
            <a:off x="2407362" y="4172426"/>
            <a:ext cx="1631933" cy="4129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Медтехника</a:t>
            </a:r>
            <a:endParaRPr lang="ru-RU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 rot="2684865">
            <a:off x="4712795" y="1610815"/>
            <a:ext cx="1869678" cy="6628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Лекарственные средства и субстанции</a:t>
            </a:r>
            <a:endParaRPr lang="ru-RU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8797109">
            <a:off x="4582598" y="3912730"/>
            <a:ext cx="1915661" cy="7588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Функциональное питание и </a:t>
            </a:r>
            <a:r>
              <a:rPr lang="ru-RU" sz="1600" b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космецевтика</a:t>
            </a:r>
            <a:endParaRPr lang="ru-RU" sz="16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1749976" y="620116"/>
            <a:ext cx="142876" cy="1143009"/>
          </a:xfrm>
          <a:prstGeom prst="rightBracket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8340" y="620117"/>
            <a:ext cx="164307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ЗАО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Эвалар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ЗАО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Бальзам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Пантопроект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Пантгем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Специалист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Алтамар</a:t>
            </a:r>
            <a:r>
              <a:rPr lang="ru-RU" sz="1100" dirty="0" smtClean="0"/>
              <a:t>“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авая круглая скобка 13"/>
          <p:cNvSpPr/>
          <p:nvPr/>
        </p:nvSpPr>
        <p:spPr>
          <a:xfrm>
            <a:off x="1821414" y="4549208"/>
            <a:ext cx="142876" cy="785818"/>
          </a:xfrm>
          <a:prstGeom prst="rightBracket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9778" y="4620646"/>
            <a:ext cx="16430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НПК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Карбоник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АЛМА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ТММ</a:t>
            </a:r>
            <a:r>
              <a:rPr lang="ru-RU" sz="1100" dirty="0" smtClean="0"/>
              <a:t>“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авая круглая скобка 15"/>
          <p:cNvSpPr/>
          <p:nvPr/>
        </p:nvSpPr>
        <p:spPr>
          <a:xfrm flipH="1">
            <a:off x="6893512" y="620118"/>
            <a:ext cx="142876" cy="2286016"/>
          </a:xfrm>
          <a:prstGeom prst="rightBracket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964950" y="691556"/>
            <a:ext cx="22145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ЗАО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Алтайвитамины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Востоквит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Михайловский  завод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химических реактивов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Алтайхимпром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им.Г.С.Верещагина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КиТ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ФКП </a:t>
            </a:r>
            <a:r>
              <a:rPr lang="ru-RU" sz="1100" dirty="0" smtClean="0"/>
              <a:t>“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Бийский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олеумный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  завод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АНГАРА-РЕАКТИВ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ОАО </a:t>
            </a:r>
            <a:r>
              <a:rPr lang="ru-RU" sz="1100" dirty="0" smtClean="0"/>
              <a:t>“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Органика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ООО </a:t>
            </a:r>
            <a:r>
              <a:rPr lang="ru-RU" sz="1100" dirty="0"/>
              <a:t>“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Альдопром</a:t>
            </a:r>
            <a:r>
              <a:rPr lang="ru-RU" sz="1100" dirty="0" smtClean="0"/>
              <a:t>“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ая соединительная линия 17"/>
          <p:cNvSpPr/>
          <p:nvPr/>
        </p:nvSpPr>
        <p:spPr>
          <a:xfrm rot="10800000" flipV="1">
            <a:off x="1964289" y="4692085"/>
            <a:ext cx="928693" cy="214314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Прямая соединительная линия 18"/>
          <p:cNvSpPr/>
          <p:nvPr/>
        </p:nvSpPr>
        <p:spPr>
          <a:xfrm rot="10800000" flipV="1">
            <a:off x="5964817" y="1548812"/>
            <a:ext cx="928694" cy="71438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 flipH="1">
            <a:off x="6822074" y="4157286"/>
            <a:ext cx="142875" cy="1528951"/>
          </a:xfrm>
          <a:prstGeom prst="rightBracket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76256" y="4157287"/>
            <a:ext cx="2285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ЗАО “</a:t>
            </a:r>
            <a:r>
              <a:rPr lang="ru-RU" sz="1200" dirty="0" err="1" smtClean="0"/>
              <a:t>Бахташ</a:t>
            </a:r>
            <a:r>
              <a:rPr lang="ru-RU" sz="1200" dirty="0" smtClean="0"/>
              <a:t>”</a:t>
            </a:r>
          </a:p>
          <a:p>
            <a:r>
              <a:rPr lang="ru-RU" sz="1200" dirty="0" smtClean="0"/>
              <a:t>ООО “ПКФ “Две линии” </a:t>
            </a:r>
          </a:p>
          <a:p>
            <a:r>
              <a:rPr lang="ru-RU" sz="1200" dirty="0" smtClean="0"/>
              <a:t>ООО “Ренессанс </a:t>
            </a:r>
            <a:r>
              <a:rPr lang="ru-RU" sz="1200" dirty="0" err="1" smtClean="0"/>
              <a:t>Косметик</a:t>
            </a:r>
            <a:r>
              <a:rPr lang="ru-RU" sz="1200" dirty="0" smtClean="0"/>
              <a:t>” </a:t>
            </a:r>
          </a:p>
          <a:p>
            <a:r>
              <a:rPr lang="ru-RU" sz="1200" dirty="0" smtClean="0"/>
              <a:t>ООО “Фирма МАЛАВИТ“ </a:t>
            </a:r>
          </a:p>
          <a:p>
            <a:r>
              <a:rPr lang="ru-RU" sz="1200" dirty="0" smtClean="0"/>
              <a:t>ООО “ЮГ“</a:t>
            </a:r>
          </a:p>
          <a:p>
            <a:r>
              <a:rPr lang="ru-RU" sz="1200" dirty="0" smtClean="0"/>
              <a:t>ООО НПФ “Алтайский букет“</a:t>
            </a:r>
          </a:p>
          <a:p>
            <a:r>
              <a:rPr lang="ru-RU" sz="1200" dirty="0"/>
              <a:t>ООО </a:t>
            </a:r>
            <a:r>
              <a:rPr lang="ru-RU" sz="1200" dirty="0" smtClean="0"/>
              <a:t>“Алтай-</a:t>
            </a:r>
            <a:r>
              <a:rPr lang="ru-RU" sz="1200" dirty="0" err="1" smtClean="0"/>
              <a:t>Селигор</a:t>
            </a:r>
            <a:r>
              <a:rPr lang="ru-RU" sz="1200" dirty="0" smtClean="0"/>
              <a:t>“ </a:t>
            </a:r>
          </a:p>
          <a:p>
            <a:r>
              <a:rPr lang="ru-RU" sz="1200" dirty="0"/>
              <a:t>ООО </a:t>
            </a:r>
            <a:r>
              <a:rPr lang="ru-RU" sz="1200" dirty="0" smtClean="0"/>
              <a:t>“НПО «Алтайский лен“</a:t>
            </a:r>
          </a:p>
        </p:txBody>
      </p:sp>
      <p:sp>
        <p:nvSpPr>
          <p:cNvPr id="22" name="Прямая соединительная линия 21"/>
          <p:cNvSpPr/>
          <p:nvPr/>
        </p:nvSpPr>
        <p:spPr>
          <a:xfrm rot="10800000">
            <a:off x="5893380" y="4620646"/>
            <a:ext cx="928694" cy="500066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496" y="44624"/>
            <a:ext cx="727280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 участников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АлтайБио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производства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6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5008679" cy="36933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Приоритетные инвестиционные проекты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78810"/>
              </p:ext>
            </p:extLst>
          </p:nvPr>
        </p:nvGraphicFramePr>
        <p:xfrm>
          <a:off x="683568" y="764704"/>
          <a:ext cx="7992888" cy="36003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25523"/>
                <a:gridCol w="1903069"/>
                <a:gridCol w="2664296"/>
              </a:tblGrid>
              <a:tr h="8043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Предприятие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проектов</a:t>
                      </a:r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Инвестиции,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млрд. руб.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ОАО ФНПЦ «Алтай»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ООО «ТММ»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ООО НПФ «Алтайский букет»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ООО НПК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«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Карбоник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ЗАО «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Алтайвитамины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6600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ООО «Технология-стандарт»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>
            <a:fillRect/>
          </a:stretch>
        </p:blipFill>
        <p:spPr bwMode="auto">
          <a:xfrm>
            <a:off x="683568" y="4437111"/>
            <a:ext cx="1747977" cy="118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5"/>
          <a:stretch>
            <a:fillRect/>
          </a:stretch>
        </p:blipFill>
        <p:spPr bwMode="auto">
          <a:xfrm>
            <a:off x="6948345" y="4437111"/>
            <a:ext cx="1728111" cy="118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:\Nauka\Биофармкластер\Сингапур\картинки\medical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437111"/>
            <a:ext cx="1434236" cy="118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FB102-3278-4C9A-ABBC-FE7EB49BAE0D}" type="slidenum">
              <a:rPr lang="ru-RU" smtClean="0">
                <a:solidFill>
                  <a:srgbClr val="0066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ru-RU">
              <a:solidFill>
                <a:srgbClr val="006600">
                  <a:tint val="75000"/>
                </a:srgbClr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21357" y="91480"/>
            <a:ext cx="8229600" cy="428625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ru-RU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Кооперация 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реализации инновационных проектов</a:t>
            </a:r>
            <a:endParaRPr lang="ru-RU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45597"/>
              </p:ext>
            </p:extLst>
          </p:nvPr>
        </p:nvGraphicFramePr>
        <p:xfrm>
          <a:off x="106238" y="814507"/>
          <a:ext cx="8858250" cy="455870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43454"/>
                <a:gridCol w="4214796"/>
              </a:tblGrid>
              <a:tr h="119975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«Разработка технологии и организация опытно-промышленного производства кристаллического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</a:rPr>
                        <a:t>глиоксаля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 для создания перспективных высокоэнергетических композиционных материалов стратегического направления» 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</a:rPr>
                        <a:t>ОАО «ФНПЦ «Алтай», предприятия НПК «Алтай» совместно с Томским государственным университетом</a:t>
                      </a:r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«Разработка технологии и создание опытного производства окисленных декстранов»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ОАО  «ФНПЦ «Алтай» совместно с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научным центром клинической и экспериментальной медицины Сибирского Отделения Российской академии медицинских наук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  <a:tr h="927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«Создание технологии синтеза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изовалерьяновой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кислоты – основы лекарственных препаратов «валидол» и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корвалол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»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ЗАО «Алтайвитамины» совместно с Бийским технологическим институтом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 (филиал)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Алтайского государственного технического университета им. И.И. Ползунова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  <a:tr h="486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Совместное производство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инфузионных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 растворов 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ОАО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Востоквит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» совместно с ЗАО «Алтайвитамины»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  <a:tr h="4723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Совместное производство высокоэффективных противовирусных лекарственных средств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ИПХЭТ СО РАН совместно с ФКП «Бийский олеумный завод»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  <a:tr h="386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Совместное производство лекарственного средства «Пантокрин»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ЗАО «Эвалар» совместно с ООО «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</a:rPr>
                        <a:t>Алтамар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74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5"/>
          <p:cNvSpPr>
            <a:spLocks noChangeArrowheads="1"/>
          </p:cNvSpPr>
          <p:nvPr/>
        </p:nvSpPr>
        <p:spPr bwMode="auto">
          <a:xfrm>
            <a:off x="214313" y="3977910"/>
            <a:ext cx="5429250" cy="431800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Премии и гранты</a:t>
            </a: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214313" y="3403235"/>
            <a:ext cx="8786812" cy="431800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Организационно-административная  поддержка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6000750" y="3977910"/>
            <a:ext cx="3000375" cy="1000125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Субсидирование части банковской процентной ставки </a:t>
            </a: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214313" y="4543060"/>
            <a:ext cx="2605087" cy="985837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Региональный заказ на прикладные исследования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214313" y="2834910"/>
            <a:ext cx="8786812" cy="431800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Содействие во включении проектов в федеральные целевые программы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06" y="110098"/>
            <a:ext cx="4375493" cy="323165"/>
          </a:xfrm>
          <a:noFill/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8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</a:t>
            </a:r>
            <a:r>
              <a:rPr lang="ru-RU" sz="1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</a:t>
            </a:r>
            <a:r>
              <a:rPr lang="ru-RU" sz="1800" b="1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</a:t>
            </a:r>
            <a:endParaRPr lang="en-US" sz="1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gray">
          <a:xfrm rot="3419336">
            <a:off x="519906" y="875141"/>
            <a:ext cx="1476375" cy="16017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924050" y="1175972"/>
            <a:ext cx="2290763" cy="214313"/>
            <a:chOff x="2003" y="3439"/>
            <a:chExt cx="468" cy="244"/>
          </a:xfrm>
        </p:grpSpPr>
        <p:sp>
          <p:nvSpPr>
            <p:cNvPr id="24597" name="Oval 10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Rectangle 11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8" name="Oval 12"/>
            <p:cNvSpPr>
              <a:spLocks noChangeArrowheads="1"/>
            </p:cNvSpPr>
            <p:nvPr/>
          </p:nvSpPr>
          <p:spPr bwMode="gray">
            <a:xfrm>
              <a:off x="2400" y="3443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09" name="Oval 13"/>
            <p:cNvSpPr>
              <a:spLocks noChangeArrowheads="1"/>
            </p:cNvSpPr>
            <p:nvPr/>
          </p:nvSpPr>
          <p:spPr bwMode="gray">
            <a:xfrm>
              <a:off x="2439" y="3519"/>
              <a:ext cx="20" cy="7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55310" name="Rectangle 14"/>
          <p:cNvSpPr>
            <a:spLocks noChangeArrowheads="1"/>
          </p:cNvSpPr>
          <p:nvPr/>
        </p:nvSpPr>
        <p:spPr bwMode="gray">
          <a:xfrm rot="3419336">
            <a:off x="3710781" y="878317"/>
            <a:ext cx="1476375" cy="16176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4587" name="Group 15"/>
          <p:cNvGrpSpPr>
            <a:grpSpLocks/>
          </p:cNvGrpSpPr>
          <p:nvPr/>
        </p:nvGrpSpPr>
        <p:grpSpPr bwMode="auto">
          <a:xfrm>
            <a:off x="5129213" y="1175972"/>
            <a:ext cx="1943100" cy="214313"/>
            <a:chOff x="2003" y="3439"/>
            <a:chExt cx="468" cy="244"/>
          </a:xfrm>
        </p:grpSpPr>
        <p:sp>
          <p:nvSpPr>
            <p:cNvPr id="24593" name="Oval 16"/>
            <p:cNvSpPr>
              <a:spLocks noChangeArrowheads="1"/>
            </p:cNvSpPr>
            <p:nvPr/>
          </p:nvSpPr>
          <p:spPr bwMode="gray">
            <a:xfrm>
              <a:off x="2003" y="3439"/>
              <a:ext cx="79" cy="242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gray">
            <a:xfrm>
              <a:off x="2048" y="3441"/>
              <a:ext cx="388" cy="242"/>
            </a:xfrm>
            <a:prstGeom prst="rect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14" name="Oval 18"/>
            <p:cNvSpPr>
              <a:spLocks noChangeArrowheads="1"/>
            </p:cNvSpPr>
            <p:nvPr/>
          </p:nvSpPr>
          <p:spPr bwMode="gray">
            <a:xfrm>
              <a:off x="2400" y="3443"/>
              <a:ext cx="71" cy="235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5315" name="Oval 19"/>
            <p:cNvSpPr>
              <a:spLocks noChangeArrowheads="1"/>
            </p:cNvSpPr>
            <p:nvPr/>
          </p:nvSpPr>
          <p:spPr bwMode="gray">
            <a:xfrm>
              <a:off x="2438" y="3519"/>
              <a:ext cx="20" cy="7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55316" name="Rectangle 20"/>
          <p:cNvSpPr>
            <a:spLocks noChangeArrowheads="1"/>
          </p:cNvSpPr>
          <p:nvPr/>
        </p:nvSpPr>
        <p:spPr bwMode="gray">
          <a:xfrm rot="3419336">
            <a:off x="6669881" y="878317"/>
            <a:ext cx="1476375" cy="16176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26633" name="Rectangle 27"/>
          <p:cNvSpPr>
            <a:spLocks noChangeArrowheads="1"/>
          </p:cNvSpPr>
          <p:nvPr/>
        </p:nvSpPr>
        <p:spPr bwMode="gray">
          <a:xfrm>
            <a:off x="500063" y="1325197"/>
            <a:ext cx="14874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Генерация знаний</a:t>
            </a:r>
            <a:endParaRPr lang="en-US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634" name="Rectangle 28"/>
          <p:cNvSpPr>
            <a:spLocks noChangeArrowheads="1"/>
          </p:cNvSpPr>
          <p:nvPr/>
        </p:nvSpPr>
        <p:spPr bwMode="gray">
          <a:xfrm>
            <a:off x="3571875" y="1202960"/>
            <a:ext cx="178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Трансфор-мация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знаний в технологии</a:t>
            </a:r>
          </a:p>
        </p:txBody>
      </p:sp>
      <p:sp>
        <p:nvSpPr>
          <p:cNvPr id="26635" name="Rectangle 29"/>
          <p:cNvSpPr>
            <a:spLocks noChangeArrowheads="1"/>
          </p:cNvSpPr>
          <p:nvPr/>
        </p:nvSpPr>
        <p:spPr bwMode="gray">
          <a:xfrm>
            <a:off x="6786563" y="1202960"/>
            <a:ext cx="1500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Коммерци-ализация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технологий</a:t>
            </a: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6000750" y="5049472"/>
            <a:ext cx="3000375" cy="1000125"/>
          </a:xfrm>
          <a:prstGeom prst="roundRect">
            <a:avLst>
              <a:gd name="adj" fmla="val 13745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Привлечение средств институтов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859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428625"/>
          </a:xfrm>
        </p:spPr>
        <p:txBody>
          <a:bodyPr/>
          <a:lstStyle/>
          <a:p>
            <a:pPr>
              <a:lnSpc>
                <a:spcPts val="1700"/>
              </a:lnSpc>
              <a:defRPr/>
            </a:pPr>
            <a:r>
              <a:rPr lang="ru-RU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Мероприятия по развитию </a:t>
            </a:r>
            <a:r>
              <a:rPr lang="ru-RU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инфраструктуры г. </a:t>
            </a:r>
            <a:r>
              <a:rPr lang="ru-RU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Бийска </a:t>
            </a:r>
            <a:endPara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195" name="Содержимое 9"/>
          <p:cNvSpPr>
            <a:spLocks noGrp="1"/>
          </p:cNvSpPr>
          <p:nvPr>
            <p:ph idx="1"/>
          </p:nvPr>
        </p:nvSpPr>
        <p:spPr>
          <a:xfrm>
            <a:off x="246063" y="836712"/>
            <a:ext cx="8286750" cy="4752528"/>
          </a:xfrm>
        </p:spPr>
        <p:txBody>
          <a:bodyPr/>
          <a:lstStyle/>
          <a:p>
            <a:pPr marL="342000" indent="-342000" algn="just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реконструкция аэропорта города Бийска;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развитие транспортной инфраструктуры, в том числе строительство обводной  дороги «Зеленый клин»;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газификация  предприятия ЗАО «Алтайвитамины»;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модернизация системы водоотведения;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строительство многоквартирных домов для молодых ученых и  специалистов кластера;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создание центра </a:t>
            </a:r>
            <a:r>
              <a:rPr lang="ru-RU" sz="1600" dirty="0" err="1" smtClean="0">
                <a:solidFill>
                  <a:srgbClr val="002060"/>
                </a:solidFill>
              </a:rPr>
              <a:t>прототипирования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оснащение Бийского регионального центра коллективного пользования «Центр по глубокому органическому синтезу фармацевтических субстанций и их прекурсоров»;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реконструкция здания под детский </a:t>
            </a:r>
            <a:r>
              <a:rPr lang="ru-RU" sz="1600" dirty="0" smtClean="0">
                <a:solidFill>
                  <a:srgbClr val="002060"/>
                </a:solidFill>
              </a:rPr>
              <a:t>сад;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оснащение кафедры </a:t>
            </a:r>
            <a:r>
              <a:rPr lang="ru-RU" sz="1600" dirty="0" err="1" smtClean="0">
                <a:solidFill>
                  <a:srgbClr val="002060"/>
                </a:solidFill>
              </a:rPr>
              <a:t>биотехнологического</a:t>
            </a:r>
            <a:r>
              <a:rPr lang="ru-RU" sz="1600" dirty="0" smtClean="0">
                <a:solidFill>
                  <a:srgbClr val="002060"/>
                </a:solidFill>
              </a:rPr>
              <a:t> направления Бийского технологического института, необходимым инновационным  оборудованием по разработке, испытанию, производству новых видов </a:t>
            </a:r>
            <a:r>
              <a:rPr lang="ru-RU" sz="1600" dirty="0" err="1" smtClean="0">
                <a:solidFill>
                  <a:srgbClr val="002060"/>
                </a:solidFill>
              </a:rPr>
              <a:t>биотехнологической</a:t>
            </a:r>
            <a:r>
              <a:rPr lang="ru-RU" sz="1600" dirty="0" smtClean="0">
                <a:solidFill>
                  <a:srgbClr val="002060"/>
                </a:solidFill>
              </a:rPr>
              <a:t> продукции;</a:t>
            </a:r>
          </a:p>
          <a:p>
            <a:pPr marL="342000" indent="-342000">
              <a:spcBef>
                <a:spcPts val="0"/>
              </a:spcBef>
              <a:buFont typeface="Arial" charset="0"/>
              <a:buChar char="•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расширение Бийского бизнес-инкубатора, строительство и оснащение нового корпуса 1000 кв.м.</a:t>
            </a:r>
          </a:p>
          <a:p>
            <a:pPr algn="just">
              <a:buFontTx/>
              <a:buChar char="-"/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  <a:defRPr/>
            </a:pPr>
            <a:endParaRPr lang="ru-RU" sz="1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6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120055"/>
            <a:ext cx="8229600" cy="428625"/>
          </a:xfrm>
        </p:spPr>
        <p:txBody>
          <a:bodyPr/>
          <a:lstStyle/>
          <a:p>
            <a:pPr>
              <a:lnSpc>
                <a:spcPts val="1700"/>
              </a:lnSpc>
              <a:defRPr/>
            </a:pPr>
            <a:r>
              <a:rPr lang="ru-RU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Ожидаемые результаты </a:t>
            </a:r>
            <a:r>
              <a:rPr lang="ru-RU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реализации Программы</a:t>
            </a:r>
            <a:endPara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363" name="Содержимое 9"/>
          <p:cNvSpPr>
            <a:spLocks noGrp="1"/>
          </p:cNvSpPr>
          <p:nvPr>
            <p:ph idx="1"/>
          </p:nvPr>
        </p:nvSpPr>
        <p:spPr>
          <a:xfrm>
            <a:off x="214313" y="836712"/>
            <a:ext cx="8929687" cy="43576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объемов собственного производства к 2025 году в 9 - 10 раз;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объема реализации инновационной продукции к 2016 году                           до 20 млрд. руб.;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объемов производства наукоемкой продукции в 2 - 2,5 раза;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доли биологически активных добавок на российском рынке до 40%; 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к 2016 году выпуск высококачественных доступных лекарственных средств, замещающих импортные аналоги, на основе организации производства исходных субстанций, составит не менее 20;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совместно реализуемых инновационных проектов среди участников кластера до 15;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увеличение числа совместно выполненных кооперационных научно-технических проектов (3 и более участников) в 2 раза;</a:t>
            </a:r>
          </a:p>
          <a:p>
            <a:pPr>
              <a:spcBef>
                <a:spcPct val="0"/>
              </a:spcBef>
            </a:pPr>
            <a:r>
              <a:rPr lang="ru-RU" sz="1800" dirty="0" smtClean="0">
                <a:solidFill>
                  <a:srgbClr val="002060"/>
                </a:solidFill>
              </a:rPr>
              <a:t>организация не менее 10 совместных производств участников НП «АБФК» и ведущих мировых производителей лекарственных средств и БАД.</a:t>
            </a:r>
          </a:p>
        </p:txBody>
      </p:sp>
    </p:spTree>
    <p:extLst>
      <p:ext uri="{BB962C8B-B14F-4D97-AF65-F5344CB8AC3E}">
        <p14:creationId xmlns:p14="http://schemas.microsoft.com/office/powerpoint/2010/main" val="384063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08" y="0"/>
            <a:ext cx="8229600" cy="5486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ru-RU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Органы </a:t>
            </a:r>
            <a:r>
              <a:rPr lang="ru-RU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управления</a:t>
            </a:r>
            <a:endPara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8" y="836713"/>
            <a:ext cx="8535987" cy="25922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постоянно </a:t>
            </a:r>
            <a:r>
              <a:rPr lang="ru-RU" sz="1800" dirty="0" smtClean="0">
                <a:solidFill>
                  <a:srgbClr val="002060"/>
                </a:solidFill>
              </a:rPr>
              <a:t>действующий коллегиальный орган управления Партнерства  - правление Партнерства, возглавляемое член-корр. </a:t>
            </a:r>
            <a:r>
              <a:rPr lang="ru-RU" sz="1800" dirty="0" smtClean="0">
                <a:solidFill>
                  <a:srgbClr val="002060"/>
                </a:solidFill>
              </a:rPr>
              <a:t>РАН А.С. Жарковым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общее собрание членов Партнерства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исполнительный орган – дирекция НП «АБФК»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организация-координатор разработки и реализации программных мероприятий кластера - краевое государственное бюджетное учреждение «Алтайский центр кластерного развития»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357188" y="4149080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+mn-lt"/>
                <a:ea typeface="+mj-ea"/>
                <a:cs typeface="Arial" charset="0"/>
              </a:rPr>
              <a:t>Совет </a:t>
            </a:r>
            <a:r>
              <a:rPr lang="ru-RU" dirty="0">
                <a:solidFill>
                  <a:srgbClr val="002060"/>
                </a:solidFill>
                <a:latin typeface="+mn-lt"/>
                <a:ea typeface="+mj-ea"/>
                <a:cs typeface="Arial" charset="0"/>
              </a:rPr>
              <a:t>по развитию НП «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Алтайский биофармацевтический кластер»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Наблюдательный 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совет по развитию по развитию НП 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«Алтайский</a:t>
            </a:r>
          </a:p>
          <a:p>
            <a:pPr marL="342000" indent="-34200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      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биофармацевтический кластер</a:t>
            </a:r>
            <a:r>
              <a:rPr lang="ru-RU" dirty="0">
                <a:solidFill>
                  <a:srgbClr val="002060"/>
                </a:solidFill>
                <a:latin typeface="+mn-lt"/>
                <a:cs typeface="Arial" charset="0"/>
              </a:rPr>
              <a:t>» </a:t>
            </a:r>
            <a:endParaRPr lang="ru-RU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642938" y="350138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u="sng" dirty="0">
                <a:solidFill>
                  <a:srgbClr val="002060"/>
                </a:solidFill>
                <a:latin typeface="+mn-lt"/>
                <a:ea typeface="+mj-ea"/>
                <a:cs typeface="Arial" charset="0"/>
              </a:rPr>
              <a:t>Организационное развитие кластера</a:t>
            </a:r>
            <a:endParaRPr lang="ru-RU" sz="2400" u="sng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927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Oval 3"/>
          <p:cNvSpPr>
            <a:spLocks noChangeArrowheads="1"/>
          </p:cNvSpPr>
          <p:nvPr/>
        </p:nvSpPr>
        <p:spPr bwMode="gray">
          <a:xfrm rot="-675088">
            <a:off x="3200400" y="4308723"/>
            <a:ext cx="5029200" cy="1219200"/>
          </a:xfrm>
          <a:prstGeom prst="ellipse">
            <a:avLst/>
          </a:prstGeom>
          <a:gradFill rotWithShape="1">
            <a:gsLst>
              <a:gs pos="0">
                <a:srgbClr val="000000">
                  <a:alpha val="50000"/>
                </a:srgbClr>
              </a:gs>
              <a:gs pos="100000">
                <a:srgbClr val="FFFFFF">
                  <a:alpha val="48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44" name="PubPieSlice"/>
          <p:cNvSpPr>
            <a:spLocks noEditPoints="1" noChangeArrowheads="1"/>
          </p:cNvSpPr>
          <p:nvPr/>
        </p:nvSpPr>
        <p:spPr bwMode="gray">
          <a:xfrm rot="21058037">
            <a:off x="914400" y="498723"/>
            <a:ext cx="6262688" cy="4937125"/>
          </a:xfrm>
          <a:custGeom>
            <a:avLst/>
            <a:gdLst>
              <a:gd name="G0" fmla="+- 0 0 0"/>
              <a:gd name="G1" fmla="sin 10800 -4287579"/>
              <a:gd name="G2" fmla="cos 10800 -4287579"/>
              <a:gd name="G3" fmla="sin 10800 -4265226"/>
              <a:gd name="G4" fmla="cos 10800 -4265226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5291 w 21600"/>
              <a:gd name="T1" fmla="*/ 978 h 21600"/>
              <a:gd name="T2" fmla="*/ 10800 w 21600"/>
              <a:gd name="T3" fmla="*/ 10800 h 21600"/>
              <a:gd name="T4" fmla="*/ 15350 w 21600"/>
              <a:gd name="T5" fmla="*/ 1005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5290" y="978"/>
                </a:moveTo>
                <a:cubicBezTo>
                  <a:pt x="13881" y="333"/>
                  <a:pt x="12349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6597"/>
                  <a:pt x="19161" y="2775"/>
                  <a:pt x="15349" y="1005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66">
                  <a:gamma/>
                  <a:tint val="84706"/>
                  <a:invGamma/>
                </a:srgbClr>
              </a:gs>
              <a:gs pos="100000">
                <a:srgbClr val="00CC66"/>
              </a:gs>
            </a:gsLst>
            <a:lin ang="18900000" scaled="1"/>
          </a:gradFill>
          <a:ln>
            <a:noFill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506400" prstMaterial="legacyMatte">
            <a:bevelT w="13500" h="13500" prst="angle"/>
            <a:bevelB w="13500" h="13500" prst="angle"/>
            <a:extrusionClr>
              <a:srgbClr val="00CC66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CC6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45" name="PubPieSlice"/>
          <p:cNvSpPr>
            <a:spLocks noEditPoints="1" noChangeArrowheads="1"/>
          </p:cNvSpPr>
          <p:nvPr/>
        </p:nvSpPr>
        <p:spPr bwMode="gray">
          <a:xfrm rot="-1740949">
            <a:off x="1349375" y="992436"/>
            <a:ext cx="6154738" cy="4275137"/>
          </a:xfrm>
          <a:custGeom>
            <a:avLst/>
            <a:gdLst>
              <a:gd name="G0" fmla="+- 0 0 0"/>
              <a:gd name="G1" fmla="sin 10800 -690829"/>
              <a:gd name="G2" fmla="cos 10800 -690829"/>
              <a:gd name="G3" fmla="sin 10800 -5091777"/>
              <a:gd name="G4" fmla="cos 10800 -5091777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417 w 21600"/>
              <a:gd name="T1" fmla="*/ 8824 h 21600"/>
              <a:gd name="T2" fmla="*/ 10800 w 21600"/>
              <a:gd name="T3" fmla="*/ 10800 h 21600"/>
              <a:gd name="T4" fmla="*/ 13101 w 21600"/>
              <a:gd name="T5" fmla="*/ 248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CC99">
                  <a:gamma/>
                  <a:shade val="7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0CC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47" name="PubPieSlice"/>
          <p:cNvSpPr>
            <a:spLocks noEditPoints="1" noChangeArrowheads="1"/>
          </p:cNvSpPr>
          <p:nvPr/>
        </p:nvSpPr>
        <p:spPr bwMode="gray">
          <a:xfrm rot="-1731064">
            <a:off x="1317625" y="994023"/>
            <a:ext cx="6227763" cy="4271963"/>
          </a:xfrm>
          <a:custGeom>
            <a:avLst/>
            <a:gdLst>
              <a:gd name="G0" fmla="+- 0 0 0"/>
              <a:gd name="G1" fmla="sin 10800 -5095244"/>
              <a:gd name="G2" fmla="cos 10800 -5095244"/>
              <a:gd name="G3" fmla="sin 10800 -8874660"/>
              <a:gd name="G4" fmla="cos 10800 -887466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3092 w 21600"/>
              <a:gd name="T1" fmla="*/ 246 h 21600"/>
              <a:gd name="T2" fmla="*/ 10800 w 21600"/>
              <a:gd name="T3" fmla="*/ 10800 h 21600"/>
              <a:gd name="T4" fmla="*/ 3107 w 21600"/>
              <a:gd name="T5" fmla="*/ 3218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3091" y="246"/>
                </a:moveTo>
                <a:cubicBezTo>
                  <a:pt x="12338" y="82"/>
                  <a:pt x="11570" y="0"/>
                  <a:pt x="10800" y="0"/>
                </a:cubicBezTo>
                <a:cubicBezTo>
                  <a:pt x="7908" y="-1"/>
                  <a:pt x="5137" y="1159"/>
                  <a:pt x="3107" y="3218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CCFF99">
                  <a:gamma/>
                  <a:shade val="33333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CCFF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48" name="PubPieSlice"/>
          <p:cNvSpPr>
            <a:spLocks noEditPoints="1" noChangeArrowheads="1"/>
          </p:cNvSpPr>
          <p:nvPr/>
        </p:nvSpPr>
        <p:spPr bwMode="gray">
          <a:xfrm rot="19868936">
            <a:off x="1325563" y="1000373"/>
            <a:ext cx="6189662" cy="4252913"/>
          </a:xfrm>
          <a:custGeom>
            <a:avLst/>
            <a:gdLst>
              <a:gd name="G0" fmla="+- 0 0 0"/>
              <a:gd name="G1" fmla="sin 10800 -8879999"/>
              <a:gd name="G2" fmla="cos 10800 -8879999"/>
              <a:gd name="G3" fmla="sin 10800 10520101"/>
              <a:gd name="G4" fmla="cos 10800 10520101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3097 w 21600"/>
              <a:gd name="T1" fmla="*/ 3229 h 21600"/>
              <a:gd name="T2" fmla="*/ 10800 w 21600"/>
              <a:gd name="T3" fmla="*/ 10800 h 21600"/>
              <a:gd name="T4" fmla="*/ 617 w 21600"/>
              <a:gd name="T5" fmla="*/ 144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3097" y="3229"/>
                </a:moveTo>
                <a:cubicBezTo>
                  <a:pt x="1112" y="5249"/>
                  <a:pt x="0" y="7967"/>
                  <a:pt x="0" y="10799"/>
                </a:cubicBezTo>
                <a:cubicBezTo>
                  <a:pt x="-1" y="12026"/>
                  <a:pt x="208" y="13243"/>
                  <a:pt x="617" y="14399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9AE567"/>
              </a:gs>
              <a:gs pos="100000">
                <a:srgbClr val="9AE567">
                  <a:gamma/>
                  <a:shade val="66667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AE567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49" name="PubPieSlice"/>
          <p:cNvSpPr>
            <a:spLocks noEditPoints="1" noChangeArrowheads="1"/>
          </p:cNvSpPr>
          <p:nvPr/>
        </p:nvSpPr>
        <p:spPr bwMode="gray">
          <a:xfrm rot="19868936">
            <a:off x="1365250" y="1021011"/>
            <a:ext cx="6140450" cy="4252912"/>
          </a:xfrm>
          <a:custGeom>
            <a:avLst/>
            <a:gdLst>
              <a:gd name="G0" fmla="+- 0 0 0"/>
              <a:gd name="G1" fmla="sin 10800 6768521"/>
              <a:gd name="G2" fmla="cos 10800 6768521"/>
              <a:gd name="G3" fmla="sin 10800 2857194"/>
              <a:gd name="G4" fmla="cos 10800 2857194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8319 w 21600"/>
              <a:gd name="T1" fmla="*/ 21311 h 21600"/>
              <a:gd name="T2" fmla="*/ 10800 w 21600"/>
              <a:gd name="T3" fmla="*/ 10800 h 21600"/>
              <a:gd name="T4" fmla="*/ 18621 w 21600"/>
              <a:gd name="T5" fmla="*/ 1824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8318" y="21311"/>
                </a:moveTo>
                <a:cubicBezTo>
                  <a:pt x="9132" y="21503"/>
                  <a:pt x="9964" y="21600"/>
                  <a:pt x="10800" y="21600"/>
                </a:cubicBezTo>
                <a:cubicBezTo>
                  <a:pt x="13756" y="21599"/>
                  <a:pt x="16583" y="20388"/>
                  <a:pt x="18621" y="18247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61C804">
                  <a:gamma/>
                  <a:tint val="39216"/>
                  <a:invGamma/>
                </a:srgbClr>
              </a:gs>
              <a:gs pos="100000">
                <a:srgbClr val="61C804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61C804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ru-RU">
              <a:solidFill>
                <a:srgbClr val="FFFFFF"/>
              </a:solidFill>
            </a:endParaRP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gray">
          <a:xfrm>
            <a:off x="1837750" y="1436583"/>
            <a:ext cx="1942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пула </a:t>
            </a:r>
          </a:p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инновационных проектов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gray">
          <a:xfrm>
            <a:off x="4221713" y="992922"/>
            <a:ext cx="2150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Представление </a:t>
            </a:r>
          </a:p>
          <a:p>
            <a:pPr algn="ctr">
              <a:lnSpc>
                <a:spcPts val="1600"/>
              </a:lnSpc>
            </a:pP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интересов </a:t>
            </a: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кластеров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gray">
          <a:xfrm>
            <a:off x="5912074" y="2001614"/>
            <a:ext cx="211631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Взаимодействие</a:t>
            </a:r>
          </a:p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органами власти</a:t>
            </a:r>
            <a:endParaRPr lang="en-US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gray">
          <a:xfrm>
            <a:off x="4763431" y="3790781"/>
            <a:ext cx="19688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</a:t>
            </a:r>
            <a:endParaRPr lang="ru-RU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инфраструктуры</a:t>
            </a:r>
            <a:endParaRPr lang="en-US" b="1" kern="0" dirty="0">
              <a:solidFill>
                <a:srgbClr val="000000"/>
              </a:solidFill>
            </a:endParaRPr>
          </a:p>
        </p:txBody>
      </p:sp>
      <p:sp>
        <p:nvSpPr>
          <p:cNvPr id="394254" name="Text Box 14"/>
          <p:cNvSpPr txBox="1">
            <a:spLocks noChangeArrowheads="1"/>
          </p:cNvSpPr>
          <p:nvPr/>
        </p:nvSpPr>
        <p:spPr bwMode="gray">
          <a:xfrm>
            <a:off x="2555776" y="4437112"/>
            <a:ext cx="23001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Содействие внедрению </a:t>
            </a:r>
          </a:p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результатов НИР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gray">
          <a:xfrm>
            <a:off x="971600" y="3380799"/>
            <a:ext cx="20444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Содействие в реализации инновационных проектов</a:t>
            </a:r>
          </a:p>
        </p:txBody>
      </p:sp>
      <p:grpSp>
        <p:nvGrpSpPr>
          <p:cNvPr id="394256" name="Group 16"/>
          <p:cNvGrpSpPr>
            <a:grpSpLocks/>
          </p:cNvGrpSpPr>
          <p:nvPr/>
        </p:nvGrpSpPr>
        <p:grpSpPr bwMode="auto">
          <a:xfrm>
            <a:off x="2744788" y="2022723"/>
            <a:ext cx="3357562" cy="2085975"/>
            <a:chOff x="1668" y="1747"/>
            <a:chExt cx="2115" cy="1314"/>
          </a:xfrm>
          <a:solidFill>
            <a:schemeClr val="bg1"/>
          </a:solidFill>
        </p:grpSpPr>
        <p:sp>
          <p:nvSpPr>
            <p:cNvPr id="394257" name="Oval 17"/>
            <p:cNvSpPr>
              <a:spLocks noChangeArrowheads="1"/>
            </p:cNvSpPr>
            <p:nvPr/>
          </p:nvSpPr>
          <p:spPr bwMode="gray">
            <a:xfrm rot="-1866028">
              <a:off x="1936" y="1919"/>
              <a:ext cx="1618" cy="99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4258" name="AutoShape 18"/>
            <p:cNvSpPr>
              <a:spLocks noChangeArrowheads="1"/>
            </p:cNvSpPr>
            <p:nvPr/>
          </p:nvSpPr>
          <p:spPr bwMode="gray">
            <a:xfrm rot="-1870055">
              <a:off x="1668" y="1747"/>
              <a:ext cx="2115" cy="1314"/>
            </a:xfrm>
            <a:custGeom>
              <a:avLst/>
              <a:gdLst>
                <a:gd name="G0" fmla="+- 1763482 0 0"/>
                <a:gd name="G1" fmla="+- 5477921 0 0"/>
                <a:gd name="G2" fmla="+- 1763482 0 5477921"/>
                <a:gd name="G3" fmla="+- 10800 0 0"/>
                <a:gd name="G4" fmla="+- 0 0 176348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204 0 0"/>
                <a:gd name="G9" fmla="+- 0 0 5477921"/>
                <a:gd name="G10" fmla="+- 8204 0 2700"/>
                <a:gd name="G11" fmla="cos G10 1763482"/>
                <a:gd name="G12" fmla="sin G10 1763482"/>
                <a:gd name="G13" fmla="cos 13500 1763482"/>
                <a:gd name="G14" fmla="sin 13500 1763482"/>
                <a:gd name="G15" fmla="+- G11 10800 0"/>
                <a:gd name="G16" fmla="+- G12 10800 0"/>
                <a:gd name="G17" fmla="+- G13 10800 0"/>
                <a:gd name="G18" fmla="+- G14 10800 0"/>
                <a:gd name="G19" fmla="*/ 8204 1 2"/>
                <a:gd name="G20" fmla="+- G19 5400 0"/>
                <a:gd name="G21" fmla="cos G20 1763482"/>
                <a:gd name="G22" fmla="sin G20 1763482"/>
                <a:gd name="G23" fmla="+- G21 10800 0"/>
                <a:gd name="G24" fmla="+- G12 G23 G22"/>
                <a:gd name="G25" fmla="+- G22 G23 G11"/>
                <a:gd name="G26" fmla="cos 10800 1763482"/>
                <a:gd name="G27" fmla="sin 10800 1763482"/>
                <a:gd name="G28" fmla="cos 8204 1763482"/>
                <a:gd name="G29" fmla="sin 8204 176348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5477921"/>
                <a:gd name="G36" fmla="sin G34 5477921"/>
                <a:gd name="G37" fmla="+/ 5477921 176348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204 G39"/>
                <a:gd name="G43" fmla="sin 82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643 w 21600"/>
                <a:gd name="T5" fmla="*/ 1926 h 21600"/>
                <a:gd name="T6" fmla="*/ 11861 w 21600"/>
                <a:gd name="T7" fmla="*/ 20242 h 21600"/>
                <a:gd name="T8" fmla="*/ 6123 w 21600"/>
                <a:gd name="T9" fmla="*/ 4059 h 21600"/>
                <a:gd name="T10" fmla="*/ 22838 w 21600"/>
                <a:gd name="T11" fmla="*/ 16909 h 21600"/>
                <a:gd name="T12" fmla="*/ 17463 w 21600"/>
                <a:gd name="T13" fmla="*/ 18665 h 21600"/>
                <a:gd name="T14" fmla="*/ 15708 w 21600"/>
                <a:gd name="T15" fmla="*/ 1329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115" y="14512"/>
                  </a:moveTo>
                  <a:cubicBezTo>
                    <a:pt x="18699" y="13362"/>
                    <a:pt x="19004" y="12090"/>
                    <a:pt x="19004" y="10800"/>
                  </a:cubicBezTo>
                  <a:cubicBezTo>
                    <a:pt x="19004" y="6269"/>
                    <a:pt x="15330" y="2596"/>
                    <a:pt x="10800" y="2596"/>
                  </a:cubicBezTo>
                  <a:cubicBezTo>
                    <a:pt x="6269" y="2596"/>
                    <a:pt x="2596" y="6269"/>
                    <a:pt x="2596" y="10800"/>
                  </a:cubicBezTo>
                  <a:cubicBezTo>
                    <a:pt x="2596" y="15330"/>
                    <a:pt x="6269" y="19004"/>
                    <a:pt x="10800" y="19004"/>
                  </a:cubicBezTo>
                  <a:cubicBezTo>
                    <a:pt x="11106" y="19004"/>
                    <a:pt x="11412" y="18986"/>
                    <a:pt x="11716" y="18952"/>
                  </a:cubicBezTo>
                  <a:lnTo>
                    <a:pt x="12006" y="21532"/>
                  </a:lnTo>
                  <a:cubicBezTo>
                    <a:pt x="11605" y="21577"/>
                    <a:pt x="11203" y="21599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498"/>
                    <a:pt x="21199" y="14173"/>
                    <a:pt x="20430" y="15687"/>
                  </a:cubicBezTo>
                  <a:lnTo>
                    <a:pt x="22838" y="16909"/>
                  </a:lnTo>
                  <a:lnTo>
                    <a:pt x="17463" y="18665"/>
                  </a:lnTo>
                  <a:lnTo>
                    <a:pt x="15708" y="13290"/>
                  </a:lnTo>
                  <a:lnTo>
                    <a:pt x="18115" y="14512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180501" dir="3042636" algn="ctr" rotWithShape="0">
                <a:srgbClr val="B2B2B2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4259" name="Text Box 19"/>
            <p:cNvSpPr txBox="1">
              <a:spLocks noChangeArrowheads="1"/>
            </p:cNvSpPr>
            <p:nvPr/>
          </p:nvSpPr>
          <p:spPr bwMode="gray">
            <a:xfrm>
              <a:off x="2125" y="2249"/>
              <a:ext cx="12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АЦКР</a:t>
              </a:r>
              <a:endPara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-38101" y="-5318"/>
            <a:ext cx="8227669" cy="5539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 </a:t>
            </a:r>
          </a:p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КГБУ «Алтайского центра кластерного развития»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5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08" y="44624"/>
            <a:ext cx="5709320" cy="470173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1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Разработчики </a:t>
            </a:r>
            <a:r>
              <a:rPr lang="ru-RU" sz="1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программы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8" y="1196752"/>
            <a:ext cx="8535987" cy="40671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Краевое государственное бюджетное учреждение «Алтайский центр кластерного развития»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Некоммерческое партнерство «Алтайский биофармацевтический кластер»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Главное управление экономики и инвестиций Алтайского края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Администрация города Бийска – наукограда Российской Федерации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Организации – члены Некоммерческого партнерства «Алтайский биофармацевтический кластер»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ru-RU" sz="18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10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923928" y="495300"/>
            <a:ext cx="1257672" cy="1277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792" y="1772816"/>
            <a:ext cx="8784978" cy="2880320"/>
          </a:xfrm>
          <a:prstGeom prst="round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  <a:bevelB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ИННОВАЦИОННОГО ТЕРРИТОРИАЛЬНОГО КЛАСТЕРА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«Алтайский биофармацевтический кластер»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Алтайбио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D:\Моя папка\картинки\картинки для презентаций\Логотипы\АлтайБИО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16863" r="18446" b="12886"/>
          <a:stretch/>
        </p:blipFill>
        <p:spPr bwMode="auto">
          <a:xfrm>
            <a:off x="4000500" y="495301"/>
            <a:ext cx="1181100" cy="127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user\Рабочий стол\widelec.org\Новая папка (4)\makro_13a_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617"/>
            <a:ext cx="91440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84313"/>
            <a:ext cx="9144000" cy="537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Picture 2" descr="map_strate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" y="861095"/>
            <a:ext cx="9110662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84438" y="6500813"/>
            <a:ext cx="6731000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>
                <a:solidFill>
                  <a:srgbClr val="003468"/>
                </a:solidFill>
              </a:rPr>
              <a:t>Источник: Стратегия развития фармацевтической промышленности в Российской Федерации до 2020 года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19" y="153507"/>
            <a:ext cx="7647030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Размещение предприятий фармацевтической 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промышленности</a:t>
            </a:r>
          </a:p>
        </p:txBody>
      </p:sp>
      <p:sp>
        <p:nvSpPr>
          <p:cNvPr id="3" name="Выноска 1 2"/>
          <p:cNvSpPr/>
          <p:nvPr/>
        </p:nvSpPr>
        <p:spPr>
          <a:xfrm>
            <a:off x="3851920" y="5430428"/>
            <a:ext cx="2232248" cy="374836"/>
          </a:xfrm>
          <a:prstGeom prst="borderCallout1">
            <a:avLst>
              <a:gd name="adj1" fmla="val 30951"/>
              <a:gd name="adj2" fmla="val -2970"/>
              <a:gd name="adj3" fmla="val -239054"/>
              <a:gd name="adj4" fmla="val -17724"/>
            </a:avLst>
          </a:prstGeom>
          <a:solidFill>
            <a:srgbClr val="FFC000"/>
          </a:solidFill>
          <a:ln w="9525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Алтайский край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45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russi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23222"/>
            <a:ext cx="36433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4" descr="Карта-СФО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828">
            <a:off x="968375" y="645447"/>
            <a:ext cx="1776413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8"/>
          <p:cNvSpPr>
            <a:spLocks noChangeArrowheads="1"/>
          </p:cNvSpPr>
          <p:nvPr/>
        </p:nvSpPr>
        <p:spPr bwMode="auto">
          <a:xfrm rot="6611595">
            <a:off x="1957388" y="1555084"/>
            <a:ext cx="2235200" cy="31940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759 w 21600"/>
              <a:gd name="T13" fmla="*/ 6759 h 21600"/>
              <a:gd name="T14" fmla="*/ 14841 w 21600"/>
              <a:gd name="T15" fmla="*/ 1484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918" y="21600"/>
                </a:lnTo>
                <a:lnTo>
                  <a:pt x="1168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36862"/>
            </a:schemeClr>
          </a:solidFill>
          <a:ln w="9525">
            <a:solidFill>
              <a:schemeClr val="accent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4" descr="H:\Nauka\Карты края\дороги_англ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172622"/>
            <a:ext cx="578643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26" descr="samolet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8584">
            <a:off x="6605588" y="3101309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27" descr="samolet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8584">
            <a:off x="7724775" y="3909347"/>
            <a:ext cx="2857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227807" y="5138216"/>
            <a:ext cx="936625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227807" y="5425554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1331119" y="4931841"/>
            <a:ext cx="1196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автодорога</a:t>
            </a:r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1323182" y="5254104"/>
            <a:ext cx="154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ж/д магистраль</a:t>
            </a:r>
          </a:p>
        </p:txBody>
      </p:sp>
      <p:pic>
        <p:nvPicPr>
          <p:cNvPr id="4108" name="Рисунок 26" descr="samolet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8069">
            <a:off x="659607" y="4455591"/>
            <a:ext cx="4762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8"/>
          <p:cNvSpPr txBox="1">
            <a:spLocks noChangeArrowheads="1"/>
          </p:cNvSpPr>
          <p:nvPr/>
        </p:nvSpPr>
        <p:spPr bwMode="auto">
          <a:xfrm>
            <a:off x="1358107" y="4579416"/>
            <a:ext cx="1008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аэропорт</a:t>
            </a:r>
          </a:p>
        </p:txBody>
      </p:sp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4203700" y="742652"/>
            <a:ext cx="32353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600" b="1" dirty="0">
                <a:solidFill>
                  <a:srgbClr val="003366"/>
                </a:solidFill>
              </a:rPr>
              <a:t>площадь</a:t>
            </a:r>
            <a:r>
              <a:rPr lang="en-US" sz="1600" b="1" dirty="0">
                <a:solidFill>
                  <a:srgbClr val="003366"/>
                </a:solidFill>
              </a:rPr>
              <a:t> </a:t>
            </a:r>
            <a:r>
              <a:rPr lang="ru-RU" sz="1600" b="1" dirty="0">
                <a:solidFill>
                  <a:srgbClr val="003366"/>
                </a:solidFill>
              </a:rPr>
              <a:t>– 168 </a:t>
            </a:r>
            <a:r>
              <a:rPr lang="ru-RU" sz="1600" b="1" dirty="0" err="1">
                <a:solidFill>
                  <a:srgbClr val="003366"/>
                </a:solidFill>
              </a:rPr>
              <a:t>тыс.кв.км</a:t>
            </a:r>
            <a:endParaRPr lang="ru-RU" sz="1600" b="1" dirty="0">
              <a:solidFill>
                <a:srgbClr val="003366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ru-RU" sz="1600" b="1" dirty="0">
                <a:solidFill>
                  <a:srgbClr val="003366"/>
                </a:solidFill>
              </a:rPr>
              <a:t>население – </a:t>
            </a:r>
            <a:r>
              <a:rPr lang="ru-RU" sz="1600" b="1" dirty="0" smtClean="0">
                <a:solidFill>
                  <a:srgbClr val="003366"/>
                </a:solidFill>
              </a:rPr>
              <a:t>2,4 </a:t>
            </a:r>
            <a:r>
              <a:rPr lang="ru-RU" sz="1600" b="1" dirty="0">
                <a:solidFill>
                  <a:srgbClr val="003366"/>
                </a:solidFill>
              </a:rPr>
              <a:t>млн. человек</a:t>
            </a: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r>
              <a:rPr lang="ru-RU" sz="1600" b="1" dirty="0">
                <a:solidFill>
                  <a:srgbClr val="003366"/>
                </a:solidFill>
              </a:rPr>
              <a:t>краевой центр </a:t>
            </a:r>
            <a:r>
              <a:rPr lang="ru-RU" sz="1600" b="1" dirty="0" err="1">
                <a:solidFill>
                  <a:srgbClr val="003366"/>
                </a:solidFill>
              </a:rPr>
              <a:t>г.Барнаул</a:t>
            </a:r>
            <a:endParaRPr lang="ru-RU" sz="1600" b="1" dirty="0">
              <a:solidFill>
                <a:srgbClr val="003366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tx1"/>
              </a:buClr>
              <a:buSzPct val="75000"/>
              <a:buFont typeface="Times New Roman" pitchFamily="18" charset="0"/>
              <a:buNone/>
            </a:pPr>
            <a:r>
              <a:rPr lang="ru-RU" sz="1600" b="1" dirty="0">
                <a:solidFill>
                  <a:srgbClr val="003366"/>
                </a:solidFill>
              </a:rPr>
              <a:t>расстояние до Москвы 3430 км</a:t>
            </a:r>
            <a:r>
              <a:rPr lang="ru-RU" altLang="zh-CN" dirty="0">
                <a:solidFill>
                  <a:srgbClr val="003366"/>
                </a:solidFill>
              </a:rPr>
              <a:t> </a:t>
            </a:r>
            <a:r>
              <a:rPr lang="ru-RU" altLang="zh-CN" b="1" dirty="0">
                <a:solidFill>
                  <a:srgbClr val="003366"/>
                </a:solidFill>
              </a:rPr>
              <a:t> 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95275" y="3284984"/>
            <a:ext cx="2071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b="1" dirty="0">
                <a:solidFill>
                  <a:srgbClr val="003366"/>
                </a:solidFill>
                <a:latin typeface="Arial" pitchFamily="34" charset="0"/>
              </a:rPr>
              <a:t>входит в состав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Сибирского федерального округа</a:t>
            </a: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 rot="-175984">
            <a:off x="5311775" y="2183734"/>
            <a:ext cx="2335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Новосибирская область</a:t>
            </a: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 rot="3105655">
            <a:off x="7470775" y="2620297"/>
            <a:ext cx="210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Кемеровская область</a:t>
            </a:r>
          </a:p>
        </p:txBody>
      </p:sp>
      <p:sp>
        <p:nvSpPr>
          <p:cNvPr id="4114" name="Text Box 16"/>
          <p:cNvSpPr txBox="1">
            <a:spLocks noChangeArrowheads="1"/>
          </p:cNvSpPr>
          <p:nvPr/>
        </p:nvSpPr>
        <p:spPr bwMode="auto">
          <a:xfrm rot="-2480154">
            <a:off x="7313613" y="5184109"/>
            <a:ext cx="181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Республика Алтай</a:t>
            </a:r>
          </a:p>
        </p:txBody>
      </p:sp>
      <p:sp>
        <p:nvSpPr>
          <p:cNvPr id="4115" name="Text Box 13"/>
          <p:cNvSpPr txBox="1">
            <a:spLocks noChangeArrowheads="1"/>
          </p:cNvSpPr>
          <p:nvPr/>
        </p:nvSpPr>
        <p:spPr bwMode="auto">
          <a:xfrm rot="3871611">
            <a:off x="2828925" y="4653884"/>
            <a:ext cx="215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/>
              <a:t>Республика Казахстан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2032" y="28575"/>
            <a:ext cx="4987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Алтайский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1837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42875" y="4268887"/>
            <a:ext cx="5111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Высокий научный потенциал, квалифицированные кадры </a:t>
            </a:r>
            <a:r>
              <a:rPr lang="ru-RU" sz="1400" b="1" dirty="0" smtClean="0">
                <a:solidFill>
                  <a:srgbClr val="002345"/>
                </a:solidFill>
                <a:cs typeface="Times New Roman" pitchFamily="18" charset="0"/>
              </a:rPr>
              <a:t>(38 </a:t>
            </a: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научно-исследовательских организаций, </a:t>
            </a:r>
            <a:r>
              <a:rPr lang="ru-RU" sz="1400" b="1" dirty="0" smtClean="0">
                <a:solidFill>
                  <a:srgbClr val="002345"/>
                </a:solidFill>
                <a:cs typeface="Times New Roman" pitchFamily="18" charset="0"/>
              </a:rPr>
              <a:t>33 </a:t>
            </a: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высших учебных </a:t>
            </a:r>
            <a:r>
              <a:rPr lang="ru-RU" sz="1400" b="1" dirty="0" smtClean="0">
                <a:solidFill>
                  <a:srgbClr val="002345"/>
                </a:solidFill>
                <a:cs typeface="Times New Roman" pitchFamily="18" charset="0"/>
              </a:rPr>
              <a:t>заведения)</a:t>
            </a:r>
            <a:endParaRPr lang="ru-RU" sz="1400" b="1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42875" y="750987"/>
            <a:ext cx="5111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solidFill>
                  <a:srgbClr val="002345"/>
                </a:solidFill>
                <a:cs typeface="Times New Roman" pitchFamily="18" charset="0"/>
              </a:rPr>
              <a:t>Развитая транспортная инфраструктура, обеспечивающая грузопотоки в центр России и страны Средней Азии (железнодорожный, автомобильный, внутренний водный и воздушный транспорт). </a:t>
            </a:r>
            <a:endParaRPr lang="ru-RU" sz="1400" b="1">
              <a:solidFill>
                <a:srgbClr val="002345"/>
              </a:solidFill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142875" y="1751112"/>
            <a:ext cx="5111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Диверсифицированная промышленность (доля обрабатывающих отраслей в структуре промышленного производства более 80%)</a:t>
            </a:r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142875" y="2513112"/>
            <a:ext cx="5111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solidFill>
                  <a:srgbClr val="002345"/>
                </a:solidFill>
                <a:cs typeface="Times New Roman" pitchFamily="18" charset="0"/>
              </a:rPr>
              <a:t>Крупнейший в России агропромышленный комплекс </a:t>
            </a:r>
            <a:br>
              <a:rPr lang="ru-RU" sz="1400" b="1">
                <a:solidFill>
                  <a:srgbClr val="002345"/>
                </a:solidFill>
                <a:cs typeface="Times New Roman" pitchFamily="18" charset="0"/>
              </a:rPr>
            </a:br>
            <a:r>
              <a:rPr lang="ru-RU" sz="1400" b="1">
                <a:solidFill>
                  <a:srgbClr val="002345"/>
                </a:solidFill>
                <a:cs typeface="Times New Roman" pitchFamily="18" charset="0"/>
              </a:rPr>
              <a:t>(1 место по  производству продовольствия на востоке страны)</a:t>
            </a: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142875" y="3297337"/>
            <a:ext cx="5111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>
                <a:solidFill>
                  <a:srgbClr val="002345"/>
                </a:solidFill>
                <a:cs typeface="Times New Roman" pitchFamily="18" charset="0"/>
              </a:rPr>
              <a:t>Активное развитие индустрии туризма и отдыха (особая экономическая зона туристско-рекреационного типа «Бирюзовая Катунь», игорная зона «Сибирская монета»)</a:t>
            </a: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42875" y="5001280"/>
            <a:ext cx="5111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 b="1" dirty="0" smtClean="0">
                <a:solidFill>
                  <a:srgbClr val="002345"/>
                </a:solidFill>
                <a:cs typeface="Times New Roman" pitchFamily="18" charset="0"/>
              </a:rPr>
              <a:t>Широкий спектр механизмов государственной поддержки инвестиционной и инновационной деятельности</a:t>
            </a:r>
            <a:endParaRPr lang="ru-RU" sz="1400" b="1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8" y="54149"/>
            <a:ext cx="7000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Конкурентные преимущества региона</a:t>
            </a:r>
          </a:p>
        </p:txBody>
      </p:sp>
      <p:pic>
        <p:nvPicPr>
          <p:cNvPr id="17" name="Picture 13" descr="062"/>
          <p:cNvPicPr>
            <a:picLocks noChangeAspect="1" noChangeArrowheads="1"/>
          </p:cNvPicPr>
          <p:nvPr/>
        </p:nvPicPr>
        <p:blipFill>
          <a:blip r:embed="rId3"/>
          <a:srcRect t="32806" b="8893"/>
          <a:stretch>
            <a:fillRect/>
          </a:stretch>
        </p:blipFill>
        <p:spPr bwMode="auto">
          <a:xfrm>
            <a:off x="5643563" y="668313"/>
            <a:ext cx="2857500" cy="108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7" descr="collaj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811313"/>
            <a:ext cx="2857500" cy="103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6" descr="H:\Nauka\Биофармкластер\Сингапур\картинки\la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322738"/>
            <a:ext cx="2859087" cy="130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5" descr="splav po Katuni"/>
          <p:cNvPicPr>
            <a:picLocks noChangeArrowheads="1"/>
          </p:cNvPicPr>
          <p:nvPr/>
        </p:nvPicPr>
        <p:blipFill>
          <a:blip r:embed="rId6"/>
          <a:srcRect l="6100" t="14278" r="4538"/>
          <a:stretch>
            <a:fillRect/>
          </a:stretch>
        </p:blipFill>
        <p:spPr bwMode="auto">
          <a:xfrm>
            <a:off x="5643563" y="2906688"/>
            <a:ext cx="2859087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3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5750" y="4501549"/>
            <a:ext cx="5111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ВЫСОКАЯ КОНЦЕНТРАЦИЯ ФАРМАЦЕВТИЧЕСКИХ ПРЕДПРИЯТИЙ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- более 90% объема производства фармацевтической продукции, ведущие позиции на российском рынке лекарственных средств и биологически-активных 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добавок</a:t>
            </a:r>
            <a:endParaRPr lang="ru-RU" sz="140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85750" y="1382688"/>
            <a:ext cx="511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ВАЖНЕЙШИЙ ТРАНСПОРТНЫЙ УЗЕЛ 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на юге Западной Сибири - федеральная автомобильная дорога «Чуйский тракт» Новосибирск - Бийск - граница с Монголией,  водный путь (</a:t>
            </a:r>
            <a:r>
              <a:rPr lang="ru-RU" sz="1400" dirty="0" err="1">
                <a:solidFill>
                  <a:srgbClr val="002345"/>
                </a:solidFill>
                <a:cs typeface="Times New Roman" pitchFamily="18" charset="0"/>
              </a:rPr>
              <a:t>р.Бия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), железная дорога с выходом на Транссибирскую магистраль, перспективы создания международного аэропорта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285750" y="2787625"/>
            <a:ext cx="5111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НАЛИЧИЕ ИНЖЕНЕРНОЙ ИНФРАСТРУКТУРЫ -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магистральный газопровод «Барнаул-Бийск-Белокуриха», электростанция «</a:t>
            </a:r>
            <a:r>
              <a:rPr lang="ru-RU" sz="1400" dirty="0" err="1">
                <a:solidFill>
                  <a:srgbClr val="002345"/>
                </a:solidFill>
                <a:cs typeface="Times New Roman" pitchFamily="18" charset="0"/>
              </a:rPr>
              <a:t>Бийскэнерго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»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285750" y="3508341"/>
            <a:ext cx="5111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457200" algn="l"/>
              </a:tabLst>
            </a:pP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НАУЧНО -</a:t>
            </a:r>
            <a:r>
              <a:rPr lang="en-US" sz="1400" b="1" dirty="0">
                <a:solidFill>
                  <a:srgbClr val="002345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ИННОВАЦИОННЫЙ ЦЕНТР РЕГИОНА 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статус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российского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наукограда (476 кандидатов и 104 доктора наук, 240 патентов),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государственные инвестиции в развитие 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инфраструктуры</a:t>
            </a:r>
            <a:endParaRPr lang="ru-RU" sz="140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6151" name="Picture 14" descr="guests2_44m"/>
          <p:cNvPicPr>
            <a:picLocks noChangeArrowheads="1"/>
          </p:cNvPicPr>
          <p:nvPr/>
        </p:nvPicPr>
        <p:blipFill>
          <a:blip r:embed="rId3"/>
          <a:srcRect b="34108"/>
          <a:stretch>
            <a:fillRect/>
          </a:stretch>
        </p:blipFill>
        <p:spPr bwMode="auto">
          <a:xfrm>
            <a:off x="5953125" y="645071"/>
            <a:ext cx="27717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7" descr="Belman Production - Steel Expansion Joints and Expansion Bellows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25" y="1921421"/>
            <a:ext cx="27717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285750" y="718646"/>
            <a:ext cx="5214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002345"/>
                </a:solidFill>
                <a:cs typeface="Times New Roman" pitchFamily="18" charset="0"/>
              </a:rPr>
              <a:t>РАСПОЛОЖЕН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 в 160 км от центра региона,</a:t>
            </a:r>
          </a:p>
          <a:p>
            <a:pPr eaLnBrk="0" hangingPunct="0"/>
            <a:r>
              <a:rPr lang="ru-RU" sz="1400" b="1" dirty="0" smtClean="0">
                <a:solidFill>
                  <a:srgbClr val="002345"/>
                </a:solidFill>
                <a:cs typeface="Times New Roman" pitchFamily="18" charset="0"/>
              </a:rPr>
              <a:t>НАСЕЛЕНИЕ</a:t>
            </a:r>
            <a:r>
              <a:rPr lang="ru-RU" sz="1400" dirty="0" smtClean="0">
                <a:solidFill>
                  <a:srgbClr val="002345"/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221,5 </a:t>
            </a:r>
            <a:r>
              <a:rPr lang="ru-RU" sz="1400" dirty="0" err="1">
                <a:solidFill>
                  <a:srgbClr val="002345"/>
                </a:solidFill>
                <a:cs typeface="Times New Roman" pitchFamily="18" charset="0"/>
              </a:rPr>
              <a:t>тыс.чел</a:t>
            </a:r>
            <a:r>
              <a:rPr lang="ru-RU" sz="1400" dirty="0">
                <a:solidFill>
                  <a:srgbClr val="002345"/>
                </a:solidFill>
                <a:cs typeface="Times New Roman" pitchFamily="18" charset="0"/>
              </a:rPr>
              <a:t>. </a:t>
            </a:r>
          </a:p>
        </p:txBody>
      </p:sp>
      <p:pic>
        <p:nvPicPr>
          <p:cNvPr id="6154" name="Picture 10" descr="H:\Nauka\Биофармкластер\Сингапур\картинки\070315Reinraumtechnik.719586.jpg"/>
          <p:cNvPicPr>
            <a:picLocks noChangeArrowheads="1"/>
          </p:cNvPicPr>
          <p:nvPr/>
        </p:nvPicPr>
        <p:blipFill>
          <a:blip r:embed="rId6"/>
          <a:srcRect t="5421" b="41364"/>
          <a:stretch>
            <a:fillRect/>
          </a:stretch>
        </p:blipFill>
        <p:spPr bwMode="auto">
          <a:xfrm>
            <a:off x="5953125" y="3216821"/>
            <a:ext cx="27717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5" name="Picture 11" descr="H:\Nauka\Биофармкластер\Сингапур\картинки\Pharma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3125" y="4502696"/>
            <a:ext cx="2771775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9850" y="28574"/>
            <a:ext cx="5543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Преимущества города Бийска</a:t>
            </a:r>
          </a:p>
        </p:txBody>
      </p:sp>
    </p:spTree>
    <p:extLst>
      <p:ext uri="{BB962C8B-B14F-4D97-AF65-F5344CB8AC3E}">
        <p14:creationId xmlns:p14="http://schemas.microsoft.com/office/powerpoint/2010/main" val="30702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ltGray">
          <a:xfrm>
            <a:off x="285750" y="1263055"/>
            <a:ext cx="5286375" cy="3500437"/>
          </a:xfrm>
          <a:prstGeom prst="rightArrow">
            <a:avLst>
              <a:gd name="adj1" fmla="val 87699"/>
              <a:gd name="adj2" fmla="val 23235"/>
            </a:avLst>
          </a:prstGeom>
          <a:gradFill rotWithShape="1">
            <a:gsLst>
              <a:gs pos="71000">
                <a:schemeClr val="bg1"/>
              </a:gs>
              <a:gs pos="100000">
                <a:srgbClr val="92D05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287338" y="1334492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координирующие и управляющие организации 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blackWhite">
          <a:xfrm>
            <a:off x="287338" y="1894880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производители биологически активных добавок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287338" y="2448917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производители лекарственных средств и субстанций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285750" y="3012480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производители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</a:rPr>
              <a:t>медтехники</a:t>
            </a:r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85750" y="3574455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производители лечебной косметики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85750" y="4133255"/>
            <a:ext cx="3429000" cy="428625"/>
          </a:xfrm>
          <a:prstGeom prst="roundRect">
            <a:avLst>
              <a:gd name="adj" fmla="val 9106"/>
            </a:avLst>
          </a:prstGeom>
          <a:gradFill>
            <a:gsLst>
              <a:gs pos="0">
                <a:srgbClr val="92D050"/>
              </a:gs>
              <a:gs pos="39999">
                <a:srgbClr val="92D050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разработка технологий производства препаратов и инжиниринг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582368" y="3422229"/>
            <a:ext cx="33821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видов фармацевтической продукции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патентов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объем производства около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13,4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млрд. руб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занятых </a:t>
            </a:r>
            <a:b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7,4 тыс. чел.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8688" y="548680"/>
            <a:ext cx="2928937" cy="428625"/>
          </a:xfrm>
          <a:prstGeom prst="round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Образовано в июле 2008 года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19050" y="-5318"/>
            <a:ext cx="59404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Некоммерческое партнерство</a:t>
            </a:r>
          </a:p>
          <a:p>
            <a:pPr>
              <a:lnSpc>
                <a:spcPts val="1800"/>
              </a:lnSpc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«Алтайский биофармацевтический кластер»</a:t>
            </a:r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-8569325" y="3643313"/>
            <a:ext cx="4464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Times New Roman" pitchFamily="18" charset="0"/>
              <a:buChar char="Ø"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-6049963" y="3643313"/>
            <a:ext cx="5329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Font typeface="Times New Roman" pitchFamily="18" charset="0"/>
              <a:buChar char="Ø"/>
            </a:pPr>
            <a:endParaRPr lang="ru-RU" sz="1400">
              <a:solidFill>
                <a:srgbClr val="000000"/>
              </a:solidFill>
            </a:endParaRPr>
          </a:p>
          <a:p>
            <a:pPr>
              <a:buFont typeface="Times New Roman" pitchFamily="18" charset="0"/>
              <a:buChar char="Ø"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985719"/>
            <a:ext cx="2500313" cy="715089"/>
          </a:xfrm>
          <a:prstGeom prst="roundRect">
            <a:avLst/>
          </a:prstGeom>
          <a:noFill/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Динамика числа </a:t>
            </a:r>
            <a:r>
              <a:rPr lang="ru-RU" b="1" i="1" dirty="0" smtClean="0">
                <a:solidFill>
                  <a:srgbClr val="002060"/>
                </a:solidFill>
              </a:rPr>
              <a:t>участников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875" y="4867449"/>
            <a:ext cx="2714625" cy="1025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6" name="Скругленный прямоугольник 16"/>
          <p:cNvSpPr/>
          <p:nvPr/>
        </p:nvSpPr>
        <p:spPr>
          <a:xfrm>
            <a:off x="3000375" y="4867449"/>
            <a:ext cx="2571750" cy="1025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8211" name="Picture 4" descr="Алтайвитамины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4"/>
          <a:stretch>
            <a:fillRect/>
          </a:stretch>
        </p:blipFill>
        <p:spPr bwMode="auto">
          <a:xfrm>
            <a:off x="142875" y="4653136"/>
            <a:ext cx="5000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10" descr="Эвалар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688061"/>
            <a:ext cx="9286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TextBox 28"/>
          <p:cNvSpPr txBox="1">
            <a:spLocks noChangeArrowheads="1"/>
          </p:cNvSpPr>
          <p:nvPr/>
        </p:nvSpPr>
        <p:spPr bwMode="auto">
          <a:xfrm>
            <a:off x="642938" y="4875386"/>
            <a:ext cx="2071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i="1" dirty="0"/>
              <a:t>Крупный производитель </a:t>
            </a:r>
            <a:r>
              <a:rPr lang="ru-RU" sz="1200" i="1" dirty="0" smtClean="0"/>
              <a:t>лекарственных средств,  </a:t>
            </a:r>
            <a:r>
              <a:rPr lang="ru-RU" sz="1200" i="1" dirty="0"/>
              <a:t>более 20 препаратов - лучшие товары Алтая, Сибири и России</a:t>
            </a:r>
            <a:r>
              <a:rPr lang="ru-RU" sz="1200" dirty="0"/>
              <a:t> </a:t>
            </a:r>
          </a:p>
        </p:txBody>
      </p:sp>
      <p:sp>
        <p:nvSpPr>
          <p:cNvPr id="8214" name="TextBox 29"/>
          <p:cNvSpPr txBox="1">
            <a:spLocks noChangeArrowheads="1"/>
          </p:cNvSpPr>
          <p:nvPr/>
        </p:nvSpPr>
        <p:spPr bwMode="auto">
          <a:xfrm>
            <a:off x="3571875" y="4983336"/>
            <a:ext cx="1857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i="1" dirty="0"/>
              <a:t>Российский лидер на рынке </a:t>
            </a:r>
            <a:r>
              <a:rPr lang="ru-RU" sz="1200" i="1" dirty="0" err="1"/>
              <a:t>БАДов</a:t>
            </a:r>
            <a:r>
              <a:rPr lang="ru-RU" sz="1200" i="1" dirty="0"/>
              <a:t>, объем производства – более 5 млрд. рублей в год</a:t>
            </a:r>
            <a:r>
              <a:rPr lang="ru-RU" sz="1200" dirty="0"/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938" y="905867"/>
            <a:ext cx="3929062" cy="357188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ПРОФИЛЬ КОМПАНИЙ-УЧАСТНИКОВ</a:t>
            </a:r>
          </a:p>
        </p:txBody>
      </p:sp>
      <p:grpSp>
        <p:nvGrpSpPr>
          <p:cNvPr id="6" name="Группа 22"/>
          <p:cNvGrpSpPr>
            <a:grpSpLocks/>
          </p:cNvGrpSpPr>
          <p:nvPr/>
        </p:nvGrpSpPr>
        <p:grpSpPr bwMode="auto">
          <a:xfrm>
            <a:off x="3852859" y="2263176"/>
            <a:ext cx="1290645" cy="1285884"/>
            <a:chOff x="-2500362" y="2285992"/>
            <a:chExt cx="1986616" cy="1928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Овал 26"/>
            <p:cNvSpPr/>
            <p:nvPr/>
          </p:nvSpPr>
          <p:spPr>
            <a:xfrm>
              <a:off x="-2500362" y="2285992"/>
              <a:ext cx="1929447" cy="192882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8" name="Picture 20" descr="H:\Nauka\Биофармкластер\!Материалы для доклада\Презентация для Москвы\Картинки\Алтай-Био-1111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475896" y="2330134"/>
              <a:ext cx="19621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962738"/>
              </p:ext>
            </p:extLst>
          </p:nvPr>
        </p:nvGraphicFramePr>
        <p:xfrm>
          <a:off x="5787231" y="1453554"/>
          <a:ext cx="3213100" cy="172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0612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55"/>
          <p:cNvGrpSpPr>
            <a:grpSpLocks/>
          </p:cNvGrpSpPr>
          <p:nvPr/>
        </p:nvGrpSpPr>
        <p:grpSpPr bwMode="auto">
          <a:xfrm>
            <a:off x="119063" y="1384201"/>
            <a:ext cx="3168650" cy="4389437"/>
            <a:chOff x="16" y="1359"/>
            <a:chExt cx="1793" cy="2765"/>
          </a:xfrm>
        </p:grpSpPr>
        <p:sp>
          <p:nvSpPr>
            <p:cNvPr id="10287" name="AutoShape 22"/>
            <p:cNvSpPr>
              <a:spLocks noChangeArrowheads="1"/>
            </p:cNvSpPr>
            <p:nvPr/>
          </p:nvSpPr>
          <p:spPr bwMode="gray">
            <a:xfrm>
              <a:off x="32" y="1359"/>
              <a:ext cx="1768" cy="521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88" name="Rectangle 52"/>
            <p:cNvSpPr>
              <a:spLocks noChangeArrowheads="1"/>
            </p:cNvSpPr>
            <p:nvPr/>
          </p:nvSpPr>
          <p:spPr bwMode="auto">
            <a:xfrm>
              <a:off x="136" y="1363"/>
              <a:ext cx="154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Стратегия развития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наукограда Бийска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до 2025 года</a:t>
              </a:r>
            </a:p>
          </p:txBody>
        </p:sp>
        <p:sp>
          <p:nvSpPr>
            <p:cNvPr id="10289" name="AutoShape 54"/>
            <p:cNvSpPr>
              <a:spLocks noChangeArrowheads="1"/>
            </p:cNvSpPr>
            <p:nvPr/>
          </p:nvSpPr>
          <p:spPr bwMode="gray">
            <a:xfrm>
              <a:off x="41" y="1929"/>
              <a:ext cx="1768" cy="521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90" name="Rectangle 56"/>
            <p:cNvSpPr>
              <a:spLocks noChangeArrowheads="1"/>
            </p:cNvSpPr>
            <p:nvPr/>
          </p:nvSpPr>
          <p:spPr bwMode="auto">
            <a:xfrm>
              <a:off x="114" y="1928"/>
              <a:ext cx="158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Стратегия развития Алтайского края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до 2025 года</a:t>
              </a:r>
            </a:p>
          </p:txBody>
        </p:sp>
        <p:sp>
          <p:nvSpPr>
            <p:cNvPr id="10291" name="AutoShape 58"/>
            <p:cNvSpPr>
              <a:spLocks noChangeArrowheads="1"/>
            </p:cNvSpPr>
            <p:nvPr/>
          </p:nvSpPr>
          <p:spPr bwMode="gray">
            <a:xfrm>
              <a:off x="41" y="2490"/>
              <a:ext cx="1768" cy="521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92" name="Rectangle 60"/>
            <p:cNvSpPr>
              <a:spLocks noChangeArrowheads="1"/>
            </p:cNvSpPr>
            <p:nvPr/>
          </p:nvSpPr>
          <p:spPr bwMode="auto">
            <a:xfrm>
              <a:off x="114" y="2558"/>
              <a:ext cx="158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Стратегия развития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Сибири до 2020 года</a:t>
              </a:r>
            </a:p>
          </p:txBody>
        </p:sp>
        <p:sp>
          <p:nvSpPr>
            <p:cNvPr id="10293" name="AutoShape 62"/>
            <p:cNvSpPr>
              <a:spLocks noChangeArrowheads="1"/>
            </p:cNvSpPr>
            <p:nvPr/>
          </p:nvSpPr>
          <p:spPr bwMode="gray">
            <a:xfrm>
              <a:off x="41" y="3623"/>
              <a:ext cx="1768" cy="501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94" name="Rectangle 64"/>
            <p:cNvSpPr>
              <a:spLocks noChangeArrowheads="1"/>
            </p:cNvSpPr>
            <p:nvPr/>
          </p:nvSpPr>
          <p:spPr bwMode="auto">
            <a:xfrm>
              <a:off x="16" y="3671"/>
              <a:ext cx="17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rgbClr val="002060"/>
                  </a:solidFill>
                  <a:latin typeface="Arial" charset="0"/>
                </a:rPr>
                <a:t>Концепция долгосрочного развития РФ до 2020 года</a:t>
              </a:r>
            </a:p>
          </p:txBody>
        </p:sp>
        <p:sp>
          <p:nvSpPr>
            <p:cNvPr id="10295" name="AutoShape 66"/>
            <p:cNvSpPr>
              <a:spLocks noChangeArrowheads="1"/>
            </p:cNvSpPr>
            <p:nvPr/>
          </p:nvSpPr>
          <p:spPr bwMode="gray">
            <a:xfrm>
              <a:off x="41" y="3059"/>
              <a:ext cx="1768" cy="521"/>
            </a:xfrm>
            <a:prstGeom prst="roundRect">
              <a:avLst>
                <a:gd name="adj" fmla="val 1750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296" name="Rectangle 68"/>
            <p:cNvSpPr>
              <a:spLocks noChangeArrowheads="1"/>
            </p:cNvSpPr>
            <p:nvPr/>
          </p:nvSpPr>
          <p:spPr bwMode="auto">
            <a:xfrm>
              <a:off x="244" y="3215"/>
              <a:ext cx="13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2060"/>
                  </a:solidFill>
                  <a:latin typeface="Arial" charset="0"/>
                </a:rPr>
                <a:t>ФАРМА 2020</a:t>
              </a:r>
            </a:p>
          </p:txBody>
        </p:sp>
      </p:grpSp>
      <p:sp>
        <p:nvSpPr>
          <p:cNvPr id="10244" name="Rectangle 100"/>
          <p:cNvSpPr>
            <a:spLocks noChangeArrowheads="1"/>
          </p:cNvSpPr>
          <p:nvPr/>
        </p:nvSpPr>
        <p:spPr bwMode="auto">
          <a:xfrm>
            <a:off x="142875" y="620688"/>
            <a:ext cx="885825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Цель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 -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производство субстанций и лекарственных средств (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дженериков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 в рамках замкнутой технологической цепочки по стандарту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GMP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258" name="Rectangle 101"/>
          <p:cNvSpPr>
            <a:spLocks noChangeArrowheads="1"/>
          </p:cNvSpPr>
          <p:nvPr/>
        </p:nvSpPr>
        <p:spPr bwMode="auto">
          <a:xfrm>
            <a:off x="3470276" y="1411188"/>
            <a:ext cx="2879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>
                <a:solidFill>
                  <a:srgbClr val="002060"/>
                </a:solidFill>
              </a:rPr>
              <a:t>Квалифицированные кадры</a:t>
            </a:r>
          </a:p>
        </p:txBody>
      </p:sp>
      <p:sp>
        <p:nvSpPr>
          <p:cNvPr id="10284" name="Line 110"/>
          <p:cNvSpPr>
            <a:spLocks noChangeShapeType="1"/>
          </p:cNvSpPr>
          <p:nvPr/>
        </p:nvSpPr>
        <p:spPr bwMode="auto">
          <a:xfrm>
            <a:off x="3241676" y="1669951"/>
            <a:ext cx="32385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60" name="Oval 111"/>
          <p:cNvSpPr>
            <a:spLocks noChangeArrowheads="1"/>
          </p:cNvSpPr>
          <p:nvPr/>
        </p:nvSpPr>
        <p:spPr bwMode="auto">
          <a:xfrm>
            <a:off x="6470651" y="1646138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61" name="Oval 112"/>
          <p:cNvSpPr>
            <a:spLocks noChangeArrowheads="1"/>
          </p:cNvSpPr>
          <p:nvPr/>
        </p:nvSpPr>
        <p:spPr bwMode="auto">
          <a:xfrm>
            <a:off x="3252789" y="1627088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4" name="Rectangle 102"/>
          <p:cNvSpPr>
            <a:spLocks noChangeArrowheads="1"/>
          </p:cNvSpPr>
          <p:nvPr/>
        </p:nvSpPr>
        <p:spPr bwMode="auto">
          <a:xfrm>
            <a:off x="3429001" y="1776313"/>
            <a:ext cx="136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rgbClr val="002060"/>
                </a:solidFill>
              </a:rPr>
              <a:t>Инновационные технологии</a:t>
            </a:r>
          </a:p>
        </p:txBody>
      </p:sp>
      <p:sp>
        <p:nvSpPr>
          <p:cNvPr id="10280" name="Line 115"/>
          <p:cNvSpPr>
            <a:spLocks noChangeShapeType="1"/>
          </p:cNvSpPr>
          <p:nvPr/>
        </p:nvSpPr>
        <p:spPr bwMode="auto">
          <a:xfrm>
            <a:off x="3236913" y="2070001"/>
            <a:ext cx="323850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56" name="Oval 116"/>
          <p:cNvSpPr>
            <a:spLocks noChangeArrowheads="1"/>
          </p:cNvSpPr>
          <p:nvPr/>
        </p:nvSpPr>
        <p:spPr bwMode="auto">
          <a:xfrm>
            <a:off x="6465888" y="2046188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57" name="Oval 117"/>
          <p:cNvSpPr>
            <a:spLocks noChangeArrowheads="1"/>
          </p:cNvSpPr>
          <p:nvPr/>
        </p:nvSpPr>
        <p:spPr bwMode="auto">
          <a:xfrm>
            <a:off x="3248026" y="2027138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120"/>
          <p:cNvSpPr>
            <a:spLocks noChangeShapeType="1"/>
          </p:cNvSpPr>
          <p:nvPr/>
        </p:nvSpPr>
        <p:spPr bwMode="auto">
          <a:xfrm>
            <a:off x="3292475" y="2851051"/>
            <a:ext cx="37782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24" name="Oval 121"/>
          <p:cNvSpPr>
            <a:spLocks noChangeArrowheads="1"/>
          </p:cNvSpPr>
          <p:nvPr/>
        </p:nvSpPr>
        <p:spPr bwMode="auto">
          <a:xfrm>
            <a:off x="6994525" y="2816126"/>
            <a:ext cx="71438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Oval 122"/>
          <p:cNvSpPr>
            <a:spLocks noChangeArrowheads="1"/>
          </p:cNvSpPr>
          <p:nvPr/>
        </p:nvSpPr>
        <p:spPr bwMode="auto">
          <a:xfrm>
            <a:off x="3271838" y="2808188"/>
            <a:ext cx="71437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Line 125"/>
          <p:cNvSpPr>
            <a:spLocks noChangeShapeType="1"/>
          </p:cNvSpPr>
          <p:nvPr/>
        </p:nvSpPr>
        <p:spPr bwMode="auto">
          <a:xfrm>
            <a:off x="7032625" y="1946176"/>
            <a:ext cx="0" cy="8636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27" name="Rectangle 126"/>
          <p:cNvSpPr>
            <a:spLocks noChangeArrowheads="1"/>
          </p:cNvSpPr>
          <p:nvPr/>
        </p:nvSpPr>
        <p:spPr bwMode="auto">
          <a:xfrm>
            <a:off x="3344863" y="2395438"/>
            <a:ext cx="3598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Новый уровень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</a:rPr>
              <a:t>конкурентоспособности экономики </a:t>
            </a:r>
          </a:p>
        </p:txBody>
      </p:sp>
      <p:sp>
        <p:nvSpPr>
          <p:cNvPr id="10251" name="Line 127"/>
          <p:cNvSpPr>
            <a:spLocks noChangeShapeType="1"/>
          </p:cNvSpPr>
          <p:nvPr/>
        </p:nvSpPr>
        <p:spPr bwMode="auto">
          <a:xfrm>
            <a:off x="3317875" y="3754338"/>
            <a:ext cx="42100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29" name="Oval 128"/>
          <p:cNvSpPr>
            <a:spLocks noChangeArrowheads="1"/>
          </p:cNvSpPr>
          <p:nvPr/>
        </p:nvSpPr>
        <p:spPr bwMode="auto">
          <a:xfrm>
            <a:off x="3275013" y="3716238"/>
            <a:ext cx="71437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29"/>
          <p:cNvSpPr>
            <a:spLocks noChangeArrowheads="1"/>
          </p:cNvSpPr>
          <p:nvPr/>
        </p:nvSpPr>
        <p:spPr bwMode="auto">
          <a:xfrm>
            <a:off x="7537450" y="3700363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Line 130"/>
          <p:cNvSpPr>
            <a:spLocks noChangeShapeType="1"/>
          </p:cNvSpPr>
          <p:nvPr/>
        </p:nvSpPr>
        <p:spPr bwMode="auto">
          <a:xfrm>
            <a:off x="7031038" y="2376388"/>
            <a:ext cx="5397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2" name="Oval 131"/>
          <p:cNvSpPr>
            <a:spLocks noChangeArrowheads="1"/>
          </p:cNvSpPr>
          <p:nvPr/>
        </p:nvSpPr>
        <p:spPr bwMode="auto">
          <a:xfrm>
            <a:off x="7542213" y="2339876"/>
            <a:ext cx="71437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Line 133"/>
          <p:cNvSpPr>
            <a:spLocks noChangeShapeType="1"/>
          </p:cNvSpPr>
          <p:nvPr/>
        </p:nvSpPr>
        <p:spPr bwMode="auto">
          <a:xfrm>
            <a:off x="7575550" y="2341463"/>
            <a:ext cx="9525" cy="1463675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4" name="Rectangle 134"/>
          <p:cNvSpPr>
            <a:spLocks noChangeArrowheads="1"/>
          </p:cNvSpPr>
          <p:nvPr/>
        </p:nvSpPr>
        <p:spPr bwMode="auto">
          <a:xfrm>
            <a:off x="3643313" y="3395563"/>
            <a:ext cx="3241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>
                <a:solidFill>
                  <a:srgbClr val="002060"/>
                </a:solidFill>
              </a:rPr>
              <a:t>Полюс инновационного развития</a:t>
            </a:r>
          </a:p>
        </p:txBody>
      </p:sp>
      <p:sp>
        <p:nvSpPr>
          <p:cNvPr id="9235" name="Line 135"/>
          <p:cNvSpPr>
            <a:spLocks noChangeShapeType="1"/>
          </p:cNvSpPr>
          <p:nvPr/>
        </p:nvSpPr>
        <p:spPr bwMode="auto">
          <a:xfrm>
            <a:off x="3317875" y="4643338"/>
            <a:ext cx="4786313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36"/>
          <p:cNvSpPr>
            <a:spLocks noChangeShapeType="1"/>
          </p:cNvSpPr>
          <p:nvPr/>
        </p:nvSpPr>
        <p:spPr bwMode="auto">
          <a:xfrm>
            <a:off x="7572375" y="3017738"/>
            <a:ext cx="5397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0" name="Line 137"/>
          <p:cNvSpPr>
            <a:spLocks noChangeShapeType="1"/>
          </p:cNvSpPr>
          <p:nvPr/>
        </p:nvSpPr>
        <p:spPr bwMode="auto">
          <a:xfrm>
            <a:off x="8147050" y="2963763"/>
            <a:ext cx="0" cy="17272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38" name="Oval 138"/>
          <p:cNvSpPr>
            <a:spLocks noChangeArrowheads="1"/>
          </p:cNvSpPr>
          <p:nvPr/>
        </p:nvSpPr>
        <p:spPr bwMode="auto">
          <a:xfrm>
            <a:off x="8108950" y="4610001"/>
            <a:ext cx="71438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Line 139"/>
          <p:cNvSpPr>
            <a:spLocks noChangeShapeType="1"/>
          </p:cNvSpPr>
          <p:nvPr/>
        </p:nvSpPr>
        <p:spPr bwMode="auto">
          <a:xfrm>
            <a:off x="3305175" y="5395813"/>
            <a:ext cx="5399088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3" name="Line 140"/>
          <p:cNvSpPr>
            <a:spLocks noChangeShapeType="1"/>
          </p:cNvSpPr>
          <p:nvPr/>
        </p:nvSpPr>
        <p:spPr bwMode="auto">
          <a:xfrm>
            <a:off x="8148638" y="3784501"/>
            <a:ext cx="539750" cy="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64" name="Line 141"/>
          <p:cNvSpPr>
            <a:spLocks noChangeShapeType="1"/>
          </p:cNvSpPr>
          <p:nvPr/>
        </p:nvSpPr>
        <p:spPr bwMode="auto">
          <a:xfrm>
            <a:off x="8688388" y="3751163"/>
            <a:ext cx="0" cy="1655763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9242" name="Oval 142"/>
          <p:cNvSpPr>
            <a:spLocks noChangeArrowheads="1"/>
          </p:cNvSpPr>
          <p:nvPr/>
        </p:nvSpPr>
        <p:spPr bwMode="auto">
          <a:xfrm>
            <a:off x="8116888" y="2966938"/>
            <a:ext cx="71437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3" name="Oval 143"/>
          <p:cNvSpPr>
            <a:spLocks noChangeArrowheads="1"/>
          </p:cNvSpPr>
          <p:nvPr/>
        </p:nvSpPr>
        <p:spPr bwMode="auto">
          <a:xfrm>
            <a:off x="8655050" y="5379938"/>
            <a:ext cx="71438" cy="71438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4" name="Oval 144"/>
          <p:cNvSpPr>
            <a:spLocks noChangeArrowheads="1"/>
          </p:cNvSpPr>
          <p:nvPr/>
        </p:nvSpPr>
        <p:spPr bwMode="auto">
          <a:xfrm>
            <a:off x="8651875" y="3733701"/>
            <a:ext cx="71438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5" name="Oval 145"/>
          <p:cNvSpPr>
            <a:spLocks noChangeArrowheads="1"/>
          </p:cNvSpPr>
          <p:nvPr/>
        </p:nvSpPr>
        <p:spPr bwMode="auto">
          <a:xfrm>
            <a:off x="3271838" y="4610001"/>
            <a:ext cx="71437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46" name="Oval 146"/>
          <p:cNvSpPr>
            <a:spLocks noChangeArrowheads="1"/>
          </p:cNvSpPr>
          <p:nvPr/>
        </p:nvSpPr>
        <p:spPr bwMode="auto">
          <a:xfrm>
            <a:off x="3262313" y="5368826"/>
            <a:ext cx="71437" cy="71437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59"/>
          <p:cNvGrpSpPr>
            <a:grpSpLocks/>
          </p:cNvGrpSpPr>
          <p:nvPr/>
        </p:nvGrpSpPr>
        <p:grpSpPr bwMode="auto">
          <a:xfrm>
            <a:off x="6492875" y="1901726"/>
            <a:ext cx="579438" cy="71437"/>
            <a:chOff x="3810" y="1596"/>
            <a:chExt cx="365" cy="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74" name="Line 123"/>
            <p:cNvSpPr>
              <a:spLocks noChangeShapeType="1"/>
            </p:cNvSpPr>
            <p:nvPr/>
          </p:nvSpPr>
          <p:spPr bwMode="auto">
            <a:xfrm>
              <a:off x="3810" y="1616"/>
              <a:ext cx="340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5" name="Oval 124"/>
            <p:cNvSpPr>
              <a:spLocks noChangeArrowheads="1"/>
            </p:cNvSpPr>
            <p:nvPr/>
          </p:nvSpPr>
          <p:spPr bwMode="auto">
            <a:xfrm>
              <a:off x="4130" y="1596"/>
              <a:ext cx="45" cy="4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9248" name="Rectangle 151"/>
          <p:cNvSpPr>
            <a:spLocks noChangeArrowheads="1"/>
          </p:cNvSpPr>
          <p:nvPr/>
        </p:nvSpPr>
        <p:spPr bwMode="auto">
          <a:xfrm>
            <a:off x="3429000" y="4094063"/>
            <a:ext cx="457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600" b="1">
                <a:solidFill>
                  <a:srgbClr val="002060"/>
                </a:solidFill>
              </a:rPr>
              <a:t>Реализация федеральной стратегии </a:t>
            </a:r>
          </a:p>
          <a:p>
            <a:r>
              <a:rPr lang="ru-RU" sz="1600" b="1">
                <a:solidFill>
                  <a:srgbClr val="002060"/>
                </a:solidFill>
              </a:rPr>
              <a:t>импортозамещения лекарственных средств</a:t>
            </a:r>
          </a:p>
        </p:txBody>
      </p:sp>
      <p:sp>
        <p:nvSpPr>
          <p:cNvPr id="9249" name="Rectangle 152"/>
          <p:cNvSpPr>
            <a:spLocks noChangeArrowheads="1"/>
          </p:cNvSpPr>
          <p:nvPr/>
        </p:nvSpPr>
        <p:spPr bwMode="auto">
          <a:xfrm>
            <a:off x="3895725" y="4905276"/>
            <a:ext cx="4176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Обеспечение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</a:rPr>
              <a:t>национальной безопасности России</a:t>
            </a:r>
          </a:p>
        </p:txBody>
      </p:sp>
      <p:sp>
        <p:nvSpPr>
          <p:cNvPr id="60570" name="Rectangle 154"/>
          <p:cNvSpPr>
            <a:spLocks noChangeArrowheads="1"/>
          </p:cNvSpPr>
          <p:nvPr/>
        </p:nvSpPr>
        <p:spPr bwMode="auto">
          <a:xfrm>
            <a:off x="12997" y="107340"/>
            <a:ext cx="7799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АлтайБио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» в контексте реализации стратегических документов</a:t>
            </a:r>
          </a:p>
        </p:txBody>
      </p:sp>
      <p:sp>
        <p:nvSpPr>
          <p:cNvPr id="9253" name="Line 118"/>
          <p:cNvSpPr>
            <a:spLocks noChangeShapeType="1"/>
          </p:cNvSpPr>
          <p:nvPr/>
        </p:nvSpPr>
        <p:spPr bwMode="auto">
          <a:xfrm>
            <a:off x="6503988" y="1723926"/>
            <a:ext cx="0" cy="2873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9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78593" y="672505"/>
            <a:ext cx="8715376" cy="4906201"/>
            <a:chOff x="178593" y="672505"/>
            <a:chExt cx="8715376" cy="4906201"/>
          </a:xfrm>
        </p:grpSpPr>
        <p:cxnSp>
          <p:nvCxnSpPr>
            <p:cNvPr id="2" name="Прямая соединительная линия 95"/>
            <p:cNvCxnSpPr>
              <a:cxnSpLocks noChangeShapeType="1"/>
            </p:cNvCxnSpPr>
            <p:nvPr/>
          </p:nvCxnSpPr>
          <p:spPr bwMode="auto">
            <a:xfrm rot="10800000">
              <a:off x="1821656" y="5577118"/>
              <a:ext cx="7072312" cy="1587"/>
            </a:xfrm>
            <a:prstGeom prst="line">
              <a:avLst/>
            </a:prstGeom>
            <a:noFill/>
            <a:ln w="34925" algn="ctr">
              <a:solidFill>
                <a:schemeClr val="accent1"/>
              </a:solidFill>
              <a:round/>
              <a:headEnd/>
              <a:tailEnd/>
            </a:ln>
          </p:spPr>
        </p:cxnSp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178593" y="1606780"/>
              <a:ext cx="8709025" cy="3827463"/>
              <a:chOff x="468934" y="2953552"/>
              <a:chExt cx="8632916" cy="3465608"/>
            </a:xfrm>
          </p:grpSpPr>
          <p:sp>
            <p:nvSpPr>
              <p:cNvPr id="4" name="AutoShape 9"/>
              <p:cNvSpPr>
                <a:spLocks noChangeArrowheads="1"/>
              </p:cNvSpPr>
              <p:nvPr/>
            </p:nvSpPr>
            <p:spPr bwMode="auto">
              <a:xfrm>
                <a:off x="610560" y="2953552"/>
                <a:ext cx="2450137" cy="165590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Инновационная</a:t>
                </a:r>
              </a:p>
              <a:p>
                <a:pPr algn="ctr">
                  <a:defRPr/>
                </a:pPr>
                <a:r>
                  <a:rPr lang="ru-RU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инфраструктура 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Совет наукограда, 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Центр развития наукограда,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Центр коллектив. пользования, 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Бизнес-инкубатор, 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Центр нанотехнологий</a:t>
                </a:r>
              </a:p>
            </p:txBody>
          </p:sp>
          <p:sp>
            <p:nvSpPr>
              <p:cNvPr id="5" name="AutoShape 10"/>
              <p:cNvSpPr>
                <a:spLocks noChangeArrowheads="1"/>
              </p:cNvSpPr>
              <p:nvPr/>
            </p:nvSpPr>
            <p:spPr bwMode="auto">
              <a:xfrm>
                <a:off x="3669691" y="3082919"/>
                <a:ext cx="2160590" cy="1079499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Подготовка кадров</a:t>
                </a:r>
              </a:p>
              <a:p>
                <a:pPr algn="ctr">
                  <a:defRPr/>
                </a:pPr>
                <a:endParaRPr lang="ru-RU" sz="800" dirty="0">
                  <a:solidFill>
                    <a:schemeClr val="tx2"/>
                  </a:solidFill>
                </a:endParaRP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ВУЗы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бизнес-школа</a:t>
                </a:r>
              </a:p>
            </p:txBody>
          </p:sp>
          <p:sp>
            <p:nvSpPr>
              <p:cNvPr id="6" name="AutoShape 11"/>
              <p:cNvSpPr>
                <a:spLocks noChangeArrowheads="1"/>
              </p:cNvSpPr>
              <p:nvPr/>
            </p:nvSpPr>
            <p:spPr bwMode="auto">
              <a:xfrm>
                <a:off x="6417243" y="3088669"/>
                <a:ext cx="2160590" cy="122324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Наука</a:t>
                </a:r>
              </a:p>
              <a:p>
                <a:pPr algn="ctr">
                  <a:defRPr/>
                </a:pPr>
                <a:endParaRPr lang="ru-RU" sz="800" dirty="0">
                  <a:solidFill>
                    <a:schemeClr val="tx2"/>
                  </a:solidFill>
                </a:endParaRP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Институт СО РАН 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ФГУП ФНПЦ «Алтай»</a:t>
                </a:r>
              </a:p>
              <a:p>
                <a:pPr algn="ctr">
                  <a:buFontTx/>
                  <a:buChar char="•"/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 заводская наука</a:t>
                </a:r>
              </a:p>
            </p:txBody>
          </p:sp>
          <p:sp>
            <p:nvSpPr>
              <p:cNvPr id="7" name="AutoShape 12"/>
              <p:cNvSpPr>
                <a:spLocks noChangeArrowheads="1"/>
              </p:cNvSpPr>
              <p:nvPr/>
            </p:nvSpPr>
            <p:spPr bwMode="auto">
              <a:xfrm>
                <a:off x="670358" y="5122612"/>
                <a:ext cx="2160590" cy="93575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Промышленные </a:t>
                </a:r>
              </a:p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организации города</a:t>
                </a:r>
              </a:p>
            </p:txBody>
          </p:sp>
          <p:sp>
            <p:nvSpPr>
              <p:cNvPr id="8" name="AutoShape 13"/>
              <p:cNvSpPr>
                <a:spLocks noChangeArrowheads="1"/>
              </p:cNvSpPr>
              <p:nvPr/>
            </p:nvSpPr>
            <p:spPr bwMode="auto">
              <a:xfrm>
                <a:off x="3348671" y="4941497"/>
                <a:ext cx="2446990" cy="14402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Производственно-</a:t>
                </a:r>
              </a:p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технологические </a:t>
                </a:r>
              </a:p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платформы</a:t>
                </a:r>
              </a:p>
              <a:p>
                <a:pPr algn="ctr">
                  <a:defRPr/>
                </a:pPr>
                <a:endParaRPr lang="ru-RU" sz="800" dirty="0">
                  <a:solidFill>
                    <a:srgbClr val="FF0000"/>
                  </a:solidFill>
                </a:endParaRPr>
              </a:p>
              <a:p>
                <a:pPr algn="ctr"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Реализация приоритетных </a:t>
                </a:r>
              </a:p>
              <a:p>
                <a:pPr algn="ctr"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направлений развития </a:t>
                </a:r>
              </a:p>
              <a:p>
                <a:pPr algn="ctr">
                  <a:defRPr/>
                </a:pPr>
                <a:r>
                  <a:rPr lang="ru-RU" sz="1200" dirty="0">
                    <a:solidFill>
                      <a:schemeClr val="tx2"/>
                    </a:solidFill>
                  </a:rPr>
                  <a:t>науки и технологий РФ  </a:t>
                </a:r>
              </a:p>
            </p:txBody>
          </p:sp>
          <p:sp>
            <p:nvSpPr>
              <p:cNvPr id="9" name="AutoShape 14"/>
              <p:cNvSpPr>
                <a:spLocks noChangeArrowheads="1"/>
              </p:cNvSpPr>
              <p:nvPr/>
            </p:nvSpPr>
            <p:spPr bwMode="auto">
              <a:xfrm>
                <a:off x="6488057" y="5072302"/>
                <a:ext cx="2232976" cy="792016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Биофармацевтический</a:t>
                </a:r>
              </a:p>
              <a:p>
                <a:pPr algn="ctr">
                  <a:defRPr/>
                </a:pPr>
                <a:r>
                  <a:rPr lang="ru-RU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кластер</a:t>
                </a:r>
              </a:p>
            </p:txBody>
          </p:sp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>
                <a:off x="539750" y="4533969"/>
                <a:ext cx="1357322" cy="36036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формирование</a:t>
                </a:r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>
                <a:off x="4151376" y="4053328"/>
                <a:ext cx="1335117" cy="36036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активизация</a:t>
                </a:r>
              </a:p>
            </p:txBody>
          </p:sp>
          <p:sp>
            <p:nvSpPr>
              <p:cNvPr id="12" name="AutoShape 18"/>
              <p:cNvSpPr>
                <a:spLocks noChangeArrowheads="1"/>
              </p:cNvSpPr>
              <p:nvPr/>
            </p:nvSpPr>
            <p:spPr bwMode="auto">
              <a:xfrm>
                <a:off x="7692186" y="4118021"/>
                <a:ext cx="1409664" cy="36036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активизация по </a:t>
                </a:r>
              </a:p>
              <a:p>
                <a:pPr algn="ctr">
                  <a:defRPr/>
                </a:pPr>
                <a:r>
                  <a:rPr lang="ru-RU" sz="1200" dirty="0"/>
                  <a:t>приоритетам</a:t>
                </a:r>
              </a:p>
            </p:txBody>
          </p:sp>
          <p:sp>
            <p:nvSpPr>
              <p:cNvPr id="13" name="AutoShape 19"/>
              <p:cNvSpPr>
                <a:spLocks noChangeArrowheads="1"/>
              </p:cNvSpPr>
              <p:nvPr/>
            </p:nvSpPr>
            <p:spPr bwMode="auto">
              <a:xfrm>
                <a:off x="468934" y="5864720"/>
                <a:ext cx="1500198" cy="358775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стимулирование </a:t>
                </a:r>
              </a:p>
              <a:p>
                <a:pPr algn="ctr">
                  <a:defRPr/>
                </a:pPr>
                <a:r>
                  <a:rPr lang="ru-RU" sz="1200" dirty="0"/>
                  <a:t>развития</a:t>
                </a:r>
              </a:p>
            </p:txBody>
          </p:sp>
          <p:sp>
            <p:nvSpPr>
              <p:cNvPr id="14" name="AutoShape 22"/>
              <p:cNvSpPr>
                <a:spLocks noChangeArrowheads="1"/>
              </p:cNvSpPr>
              <p:nvPr/>
            </p:nvSpPr>
            <p:spPr bwMode="auto">
              <a:xfrm>
                <a:off x="5474931" y="6058798"/>
                <a:ext cx="1438276" cy="360362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формирование</a:t>
                </a:r>
              </a:p>
            </p:txBody>
          </p:sp>
          <p:sp>
            <p:nvSpPr>
              <p:cNvPr id="15" name="AutoShape 23"/>
              <p:cNvSpPr>
                <a:spLocks noChangeArrowheads="1"/>
              </p:cNvSpPr>
              <p:nvPr/>
            </p:nvSpPr>
            <p:spPr bwMode="auto">
              <a:xfrm>
                <a:off x="7550553" y="5800026"/>
                <a:ext cx="1414422" cy="360363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1200" dirty="0"/>
                  <a:t>формирование</a:t>
                </a:r>
              </a:p>
            </p:txBody>
          </p:sp>
          <p:sp>
            <p:nvSpPr>
              <p:cNvPr id="16" name="AutoShape 24"/>
              <p:cNvSpPr>
                <a:spLocks noChangeArrowheads="1"/>
              </p:cNvSpPr>
              <p:nvPr/>
            </p:nvSpPr>
            <p:spPr bwMode="auto">
              <a:xfrm>
                <a:off x="2805770" y="5540899"/>
                <a:ext cx="553917" cy="252985"/>
              </a:xfrm>
              <a:prstGeom prst="leftRightArrow">
                <a:avLst>
                  <a:gd name="adj1" fmla="val 50000"/>
                  <a:gd name="adj2" fmla="val 5978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2821781" y="2219555"/>
              <a:ext cx="554037" cy="287338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>
              <a:off x="5607843" y="2219555"/>
              <a:ext cx="554038" cy="287338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5607843" y="4362680"/>
              <a:ext cx="554038" cy="287338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 rot="5400000">
              <a:off x="1753393" y="3573693"/>
              <a:ext cx="558800" cy="279400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 rot="5400000">
              <a:off x="7038975" y="3431611"/>
              <a:ext cx="558800" cy="277813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cxnSp>
          <p:nvCxnSpPr>
            <p:cNvPr id="22" name="Прямая со стрелкой 21"/>
            <p:cNvCxnSpPr/>
            <p:nvPr/>
          </p:nvCxnSpPr>
          <p:spPr bwMode="auto">
            <a:xfrm rot="5400000">
              <a:off x="2464593" y="3076806"/>
              <a:ext cx="1214437" cy="1071562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 bwMode="auto">
            <a:xfrm rot="16200000" flipH="1">
              <a:off x="2821781" y="3291117"/>
              <a:ext cx="642938" cy="500063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 bwMode="auto">
            <a:xfrm rot="5400000">
              <a:off x="5214937" y="2898212"/>
              <a:ext cx="1000125" cy="928687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 bwMode="auto">
            <a:xfrm rot="16200000" flipH="1">
              <a:off x="5572124" y="2898212"/>
              <a:ext cx="1000125" cy="928688"/>
            </a:xfrm>
            <a:prstGeom prst="straightConnector1">
              <a:avLst/>
            </a:prstGeom>
            <a:ln w="3492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5400000">
              <a:off x="4071467" y="3360173"/>
              <a:ext cx="558800" cy="277813"/>
            </a:xfrm>
            <a:prstGeom prst="leftRightArrow">
              <a:avLst>
                <a:gd name="adj1" fmla="val 50000"/>
                <a:gd name="adj2" fmla="val 5978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1250133" y="672505"/>
              <a:ext cx="4143404" cy="5873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Администрация г. Бийска</a:t>
              </a:r>
            </a:p>
            <a:p>
              <a:pPr algn="ctr">
                <a:defRPr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Управление стратегического развития </a:t>
              </a:r>
            </a:p>
          </p:txBody>
        </p:sp>
        <p:sp>
          <p:nvSpPr>
            <p:cNvPr id="28" name="Стрелка вниз 27"/>
            <p:cNvSpPr/>
            <p:nvPr/>
          </p:nvSpPr>
          <p:spPr bwMode="auto">
            <a:xfrm>
              <a:off x="2464593" y="1334731"/>
              <a:ext cx="1428750" cy="357187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hape 85"/>
            <p:cNvCxnSpPr>
              <a:endCxn id="6" idx="3"/>
            </p:cNvCxnSpPr>
            <p:nvPr/>
          </p:nvCxnSpPr>
          <p:spPr bwMode="auto">
            <a:xfrm rot="16200000" flipV="1">
              <a:off x="7052866" y="3737603"/>
              <a:ext cx="3147219" cy="534987"/>
            </a:xfrm>
            <a:prstGeom prst="bentConnector2">
              <a:avLst/>
            </a:prstGeom>
            <a:ln w="34925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 bwMode="auto">
            <a:xfrm flipV="1">
              <a:off x="1820068" y="5077075"/>
              <a:ext cx="1569" cy="501631"/>
            </a:xfrm>
            <a:prstGeom prst="straightConnector1">
              <a:avLst/>
            </a:prstGeom>
            <a:ln w="34925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11410" y="9525"/>
            <a:ext cx="7453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и роль «</a:t>
            </a:r>
            <a:r>
              <a:rPr lang="ru-RU" sz="17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АлтайБио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структуре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научно-производственного </a:t>
            </a:r>
            <a:endParaRPr lang="ru-RU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наукограда Бийска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8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135682"/>
            <a:ext cx="7992888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участников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АлтайБио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на территории г.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Бийска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 descr="H:\Clasters\Конкурс Минэкономразвития\Конкурс_Программ развития_2012\Программа\размещение член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856984" cy="4924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generic-medical">
  <a:themeElements>
    <a:clrScheme name="m62-generic-medical 13">
      <a:dk1>
        <a:srgbClr val="000000"/>
      </a:dk1>
      <a:lt1>
        <a:srgbClr val="FFFFFF"/>
      </a:lt1>
      <a:dk2>
        <a:srgbClr val="FFFFFF"/>
      </a:dk2>
      <a:lt2>
        <a:srgbClr val="5F5F5F"/>
      </a:lt2>
      <a:accent1>
        <a:srgbClr val="036B13"/>
      </a:accent1>
      <a:accent2>
        <a:srgbClr val="97BB98"/>
      </a:accent2>
      <a:accent3>
        <a:srgbClr val="FFFFFF"/>
      </a:accent3>
      <a:accent4>
        <a:srgbClr val="000000"/>
      </a:accent4>
      <a:accent5>
        <a:srgbClr val="AABAAA"/>
      </a:accent5>
      <a:accent6>
        <a:srgbClr val="88A989"/>
      </a:accent6>
      <a:hlink>
        <a:srgbClr val="C0C0C0"/>
      </a:hlink>
      <a:folHlink>
        <a:srgbClr val="004800"/>
      </a:folHlink>
    </a:clrScheme>
    <a:fontScheme name="m62-generic-medic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62-generic-med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generic-medic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generic-medical 13">
        <a:dk1>
          <a:srgbClr val="000000"/>
        </a:dk1>
        <a:lt1>
          <a:srgbClr val="FFFFFF"/>
        </a:lt1>
        <a:dk2>
          <a:srgbClr val="FFFFFF"/>
        </a:dk2>
        <a:lt2>
          <a:srgbClr val="5F5F5F"/>
        </a:lt2>
        <a:accent1>
          <a:srgbClr val="036B13"/>
        </a:accent1>
        <a:accent2>
          <a:srgbClr val="97BB98"/>
        </a:accent2>
        <a:accent3>
          <a:srgbClr val="FFFFFF"/>
        </a:accent3>
        <a:accent4>
          <a:srgbClr val="000000"/>
        </a:accent4>
        <a:accent5>
          <a:srgbClr val="AABAAA"/>
        </a:accent5>
        <a:accent6>
          <a:srgbClr val="88A989"/>
        </a:accent6>
        <a:hlink>
          <a:srgbClr val="C0C0C0"/>
        </a:hlink>
        <a:folHlink>
          <a:srgbClr val="004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m62-generic-medical</Template>
  <TotalTime>509</TotalTime>
  <Words>1348</Words>
  <Application>Microsoft Office PowerPoint</Application>
  <PresentationFormat>Экран (4:3)</PresentationFormat>
  <Paragraphs>261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m62-generic-medical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Кооперация в рамках реализации инновационных проектов</vt:lpstr>
      <vt:lpstr>Содействие в реализации проектов</vt:lpstr>
      <vt:lpstr>Мероприятия по развитию инфраструктуры г. Бийска </vt:lpstr>
      <vt:lpstr>Ожидаемые результаты реализации Программы</vt:lpstr>
      <vt:lpstr>Органы управления</vt:lpstr>
      <vt:lpstr>Презентация PowerPoint</vt:lpstr>
      <vt:lpstr>Разработчики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text here</dc:title>
  <dc:creator>Дмитрий В. Трофименко</dc:creator>
  <cp:lastModifiedBy>Дмитрий В. Трофименко</cp:lastModifiedBy>
  <cp:revision>50</cp:revision>
  <dcterms:created xsi:type="dcterms:W3CDTF">2012-04-18T05:16:03Z</dcterms:created>
  <dcterms:modified xsi:type="dcterms:W3CDTF">2012-04-18T13:46:28Z</dcterms:modified>
</cp:coreProperties>
</file>